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notesMasterIdLst>
    <p:notesMasterId r:id="rId2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ab563922-0f1c-5a06-b77f-ffc376a08622}">
          <p14:sldIdLst>
            <p14:sldId id="256"/>
            <p14:sldId id="257"/>
            <p14:sldId id="258"/>
          </p14:sldIdLst>
        </p14:section>
        <p14:section name="For HR &amp; admins" id="{63cf3f3d-6c2d-9e10-32fd-2878819c37ad}">
          <p14:sldIdLst>
            <p14:sldId id="259"/>
            <p14:sldId id="260"/>
            <p14:sldId id="261"/>
            <p14:sldId id="262"/>
            <p14:sldId id="263"/>
            <p14:sldId id="264"/>
            <p14:sldId id="265"/>
            <p14:sldId id="266"/>
            <p14:sldId id="267"/>
            <p14:sldId id="268"/>
            <p14:sldId id="269"/>
            <p14:sldId id="270"/>
            <p14:sldId id="271"/>
            <p14:sldId id="272"/>
            <p14:sldId id="273"/>
            <p14:sldId id="274"/>
          </p14:sldIdLst>
        </p14:section>
        <p14:section name="For employees" id="{c384bf0e-98dd-08e5-3337-f39eecff2951}">
          <p14:sldIdLst>
            <p14:sldId id="275"/>
            <p14:sldId id="276"/>
          </p14:sldIdLst>
        </p14:section>
        <p14:section name="Security &amp; trial" id="{939559fc-df83-6392-770c-85b88f10460e}">
          <p14:sldIdLst>
            <p14:sldId id="277"/>
            <p14:sldId id="278"/>
          </p14:sldIdLst>
        </p14:section>
        <p14:section name="Contact" id="{650b5258-9057-f3f6-d4f2-8bb04205c010}">
          <p14:sldIdLst>
            <p14:sldId id="27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Techbeee HRMS is HR and payroll software built for companies in the UAE. One account works on the web, iPhone and Android. Every company can try all features free for 30 days.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Sixteen modules in one system, all included in the free trial — no locked modules. Every module has a web screen for HR and, where it makes sense, self-service for employees in the app.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makes it a good fit for the UAE: WPS file, gratuity under Article 51 of the Labour Law, document expiry for Emirates ID and visas, and a 30-day free trial.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dashboard opens with today's attendance and the items waiting for HR. Every card links straight to its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staff profile brings everything about one employee onto one page, with buttons to edit details, documents, salary, insurance, permissions and end of service.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Attendance is calculated against each person's working hours or shift. Admins can restrict punch-in to the office network.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Companies without shifts keep using office hours from Company Settings. With shifts, attendance, reports and payroll follow the roster.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Team leads can approve leave for their department when given that permission.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Payroll runs are drafts until HR finalises them. Finalising sends payslips and records loan repayments.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page lists anything missing before the file is made, so the bank won't reject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Approved loans start deducting from the chosen month. Whatever is left when someone leaves is deducted in their end-of-service settlement.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HR can override any figure. Finalising records the exit, opens the offboarding checklist and settles open loans.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Files are stored privately and only the employee and their company's admins can open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Employees see the assets issued to them in the app.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company can edit its own list of steps.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Recruitment can be delegated to an HR assistant role.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cycles can cover the whole company or one department.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HR can also issue a letter directly without a request.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Team leads can approve leave for their department without full admin access.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Everything an employee does shows up for HR straight away.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HR is notified of new requests; employees are notified of decisions.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Security basics are built in, and each company's data is isolated from every other company.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trial includes every module. After 30 days, the company asks for activation and keeps all its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For a demo or the free trial, call or WhatsApp +971 56 388 6329 or email support@techbeesoft.com.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dark)">
    <p:bg>
      <p:bgPr>
        <a:solidFill>
          <a:srgbClr val="0F1035"/>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640080" y="1600200"/>
            <a:ext cx="5120640" cy="914400"/>
          </a:xfrm>
          <a:prstGeom prst="rect">
            <a:avLst/>
          </a:prstGeom>
          <a:noFill/>
          <a:ln/>
        </p:spPr>
        <p:txBody>
          <a:bodyPr wrap="square" rtlCol="0"/>
          <a:lstStyle>
            <a:lvl1pPr algn="l" indent="0" marL="0">
              <a:buNone/>
              <a:defRPr lang="en-US" sz="4800" b="1" dirty="0">
                <a:solidFill>
                  <a:schemeClr val="bg1"/>
                </a:solidFill>
              </a:defRPr>
            </a:lvl1pPr>
          </a:lstStyle>
          <a:p>
            <a:pPr algn="l" indent="0" marL="0">
              <a:buNone/>
            </a:pPr>
            <a:endParaRPr lang="en-US" sz="4800" dirty="0"/>
          </a:p>
        </p:txBody>
      </p:sp>
      <p:sp>
        <p:nvSpPr>
          <p:cNvPr id="3" name="Text 0"/>
          <p:cNvSpPr/>
          <p:nvPr>
            <p:ph idx="101" type="body" hasCustomPrompt="1"/>
          </p:nvPr>
        </p:nvSpPr>
        <p:spPr>
          <a:xfrm>
            <a:off x="640080" y="2560320"/>
            <a:ext cx="5120640" cy="822960"/>
          </a:xfrm>
          <a:prstGeom prst="rect">
            <a:avLst/>
          </a:prstGeom>
          <a:noFill/>
          <a:ln/>
        </p:spPr>
        <p:txBody>
          <a:bodyPr wrap="square" rtlCol="0"/>
          <a:lstStyle>
            <a:lvl1pPr algn="l" indent="0" marL="0">
              <a:buNone/>
              <a:defRPr lang="en-US" sz="2400" b="1" dirty="0">
                <a:solidFill>
                  <a:schemeClr val="accent2"/>
                </a:solidFill>
              </a:defRPr>
            </a:lvl1pPr>
          </a:lstStyle>
          <a:p>
            <a:pPr algn="l" indent="0" marL="0">
              <a:buNone/>
            </a:pPr>
            <a:endParaRPr lang="en-US" sz="24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Feature (light)">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685800"/>
          </a:xfrm>
          <a:prstGeom prst="rect">
            <a:avLst/>
          </a:prstGeom>
          <a:noFill/>
          <a:ln/>
        </p:spPr>
        <p:txBody>
          <a:bodyPr wrap="square" rtlCol="0"/>
          <a:lstStyle>
            <a:lvl1pPr algn="l" indent="0" marL="0">
              <a:buNone/>
              <a:defRPr lang="en-US" sz="3200" b="1" dirty="0">
                <a:solidFill>
                  <a:schemeClr val="tx1"/>
                </a:solidFill>
              </a:defRPr>
            </a:lvl1pPr>
          </a:lstStyle>
          <a:p>
            <a:pPr algn="l" indent="0" marL="0">
              <a:buNone/>
            </a:pPr>
            <a:endParaRPr lang="en-US" sz="3200" dirty="0"/>
          </a:p>
        </p:txBody>
      </p:sp>
      <p:pic>
        <p:nvPicPr>
          <p:cNvPr id="3" name="Image 0" descr="/private/tmp/claude-501/-Applications-MAMP-htdocs-techbeesoft-com/2a6d27fe-5da1-4e20-b303-6a6ad8d15af2/scratchpad/deck/logo-dark-notag.png">    </p:cNvPr>
          <p:cNvPicPr>
            <a:picLocks noChangeAspect="1"/>
          </p:cNvPicPr>
          <p:nvPr/>
        </p:nvPicPr>
        <p:blipFill>
          <a:blip r:embed="rId1"/>
          <a:stretch>
            <a:fillRect/>
          </a:stretch>
        </p:blipFill>
        <p:spPr>
          <a:xfrm>
            <a:off x="548640" y="6382512"/>
            <a:ext cx="1074237" cy="201168"/>
          </a:xfrm>
          <a:prstGeom prst="rect">
            <a:avLst/>
          </a:prstGeom>
        </p:spPr>
      </p:pic>
      <p:sp>
        <p:nvSpPr>
          <p:cNvPr id="4" name="Text 0"/>
          <p:cNvSpPr/>
          <p:nvPr/>
        </p:nvSpPr>
        <p:spPr>
          <a:xfrm>
            <a:off x="1828800" y="6336792"/>
            <a:ext cx="6858000" cy="292608"/>
          </a:xfrm>
          <a:prstGeom prst="rect">
            <a:avLst/>
          </a:prstGeom>
          <a:noFill/>
          <a:ln/>
        </p:spPr>
        <p:txBody>
          <a:bodyPr wrap="square" lIns="0" tIns="0" rIns="0" bIns="0" rtlCol="0" anchor="ctr"/>
          <a:lstStyle/>
          <a:p>
            <a:pPr indent="0" marL="0">
              <a:buNone/>
            </a:pPr>
            <a:r>
              <a:rPr lang="en-US" sz="1000" dirty="0">
                <a:solidFill>
                  <a:srgbClr val="6B6F8E"/>
                </a:solidFill>
              </a:rPr>
              <a:t>Techbeee HRMS  ·  techbeesoft.com  ·  +971 56 388 6329</a:t>
            </a:r>
            <a:endParaRPr lang="en-US" sz="1000" dirty="0"/>
          </a:p>
        </p:txBody>
      </p:sp>
      <p:sp>
        <p:nvSpPr>
          <p:cNvPr id="25" name="Slide Number Placeholder 0"/>
          <p:cNvSpPr>
            <a:spLocks noGrp="1"/>
          </p:cNvSpPr>
          <p:nvPr>
            <p:ph type="sldNum" sz="quarter" idx="4294967295"/>
          </p:nvPr>
        </p:nvSpPr>
        <p:spPr>
          <a:xfrm>
            <a:off x="11155680" y="6336792"/>
            <a:ext cx="502920" cy="292608"/>
          </a:xfrm>
          <a:prstGeom prst="rect">
            <a:avLst/>
          </a:prstGeom>
          <a:extLst>
            <a:ext uri="{C572A759-6A51-4108-AA02-DFA0A04FC94B}">
              <ma14:wrappingTextBoxFlag xmlns:ma14="http://schemas.microsoft.com/office/mac/drawingml/2011/main" val="0"/>
            </a:ext>
          </a:extLst>
        </p:spPr>
        <p:txBody>
          <a:bodyPr/>
          <a:lstStyle>
            <a:lvl1pPr>
              <a:defRPr sz="1000">
                <a:solidFill>
                  <a:srgbClr val="6B6F8E"/>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losing (dark)">
    <p:bg>
      <p:bgPr>
        <a:solidFill>
          <a:srgbClr val="0F1035"/>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640080" y="1737360"/>
            <a:ext cx="5669280" cy="1188720"/>
          </a:xfrm>
          <a:prstGeom prst="rect">
            <a:avLst/>
          </a:prstGeom>
          <a:noFill/>
          <a:ln/>
        </p:spPr>
        <p:txBody>
          <a:bodyPr wrap="square" rtlCol="0"/>
          <a:lstStyle>
            <a:lvl1pPr algn="l" indent="0" marL="0">
              <a:buNone/>
              <a:defRPr lang="en-US" sz="4000" b="1" dirty="0">
                <a:solidFill>
                  <a:schemeClr val="bg1"/>
                </a:solidFill>
              </a:defRPr>
            </a:lvl1pPr>
          </a:lstStyle>
          <a:p>
            <a:pPr algn="l" indent="0" marL="0">
              <a:buNone/>
            </a:pPr>
            <a:endParaRPr lang="en-US" sz="40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36792"/>
            <a:ext cx="502920" cy="292608"/>
          </a:xfrm>
          <a:prstGeom prst="rect">
            <a:avLst/>
          </a:prstGeom>
          <a:extLst>
            <a:ext uri="{C572A759-6A51-4108-AA02-DFA0A04FC94B}">
              <ma14:wrappingTextBoxFlag xmlns:ma14="http://schemas.microsoft.com/office/mac/drawingml/2011/main" val="0"/>
            </a:ext>
          </a:extLst>
        </p:spPr>
        <p:txBody>
          <a:bodyPr/>
          <a:lstStyle>
            <a:lvl1pPr>
              <a:defRPr sz="1000">
                <a:solidFill>
                  <a:srgbClr val="6B6F8E"/>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g"/><Relationship Id="rId3" Type="http://schemas.openxmlformats.org/officeDocument/2006/relationships/image" Target="../media/image-1-3.jpg"/><Relationship Id="rId4" Type="http://schemas.openxmlformats.org/officeDocument/2006/relationships/slideLayout" Target="../slideLayouts/slideLayout2.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image" Target="../media/image-2-8.png"/><Relationship Id="rId9" Type="http://schemas.openxmlformats.org/officeDocument/2006/relationships/image" Target="../media/image-2-9.png"/><Relationship Id="rId10" Type="http://schemas.openxmlformats.org/officeDocument/2006/relationships/image" Target="../media/image-2-10.png"/><Relationship Id="rId11" Type="http://schemas.openxmlformats.org/officeDocument/2006/relationships/image" Target="../media/image-2-11.png"/><Relationship Id="rId12" Type="http://schemas.openxmlformats.org/officeDocument/2006/relationships/image" Target="../media/image-2-12.png"/><Relationship Id="rId13" Type="http://schemas.openxmlformats.org/officeDocument/2006/relationships/image" Target="../media/image-2-13.png"/><Relationship Id="rId14" Type="http://schemas.openxmlformats.org/officeDocument/2006/relationships/image" Target="../media/image-2-14.png"/><Relationship Id="rId15" Type="http://schemas.openxmlformats.org/officeDocument/2006/relationships/image" Target="../media/image-2-15.png"/><Relationship Id="rId16" Type="http://schemas.openxmlformats.org/officeDocument/2006/relationships/image" Target="../media/image-2-16.png"/><Relationship Id="rId17" Type="http://schemas.openxmlformats.org/officeDocument/2006/relationships/slideLayout" Target="../slideLayouts/slideLayout3.xml"/><Relationship Id="rId18"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3.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jpg"/><Relationship Id="rId6" Type="http://schemas.openxmlformats.org/officeDocument/2006/relationships/slideLayout" Target="../slideLayouts/slideLayout3.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jpg"/><Relationship Id="rId6" Type="http://schemas.openxmlformats.org/officeDocument/2006/relationships/slideLayout" Target="../slideLayouts/slideLayout3.xml"/><Relationship Id="rId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jpg"/><Relationship Id="rId6" Type="http://schemas.openxmlformats.org/officeDocument/2006/relationships/image" Target="../media/image-6-6.jpg"/><Relationship Id="rId7" Type="http://schemas.openxmlformats.org/officeDocument/2006/relationships/slideLayout" Target="../slideLayouts/slideLayout3.xml"/><Relationship Id="rId8"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jpg"/><Relationship Id="rId6" Type="http://schemas.openxmlformats.org/officeDocument/2006/relationships/slideLayout" Target="../slideLayouts/slideLayout3.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jpg"/><Relationship Id="rId6" Type="http://schemas.openxmlformats.org/officeDocument/2006/relationships/image" Target="../media/image-8-6.jpg"/><Relationship Id="rId7" Type="http://schemas.openxmlformats.org/officeDocument/2006/relationships/slideLayout" Target="../slideLayouts/slideLayout3.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jpg"/><Relationship Id="rId6" Type="http://schemas.openxmlformats.org/officeDocument/2006/relationships/slideLayout" Target="../slideLayouts/slideLayout3.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jpg"/><Relationship Id="rId6" Type="http://schemas.openxmlformats.org/officeDocument/2006/relationships/slideLayout" Target="../slideLayouts/slideLayout3.xml"/><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jpg"/><Relationship Id="rId6" Type="http://schemas.openxmlformats.org/officeDocument/2006/relationships/slideLayout" Target="../slideLayouts/slideLayout3.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jpg"/><Relationship Id="rId6" Type="http://schemas.openxmlformats.org/officeDocument/2006/relationships/slideLayout" Target="../slideLayouts/slideLayout3.xml"/><Relationship Id="rId7"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jpg"/><Relationship Id="rId6" Type="http://schemas.openxmlformats.org/officeDocument/2006/relationships/image" Target="../media/image-13-6.jpg"/><Relationship Id="rId7" Type="http://schemas.openxmlformats.org/officeDocument/2006/relationships/slideLayout" Target="../slideLayouts/slideLayout3.xml"/><Relationship Id="rId8"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jpg"/><Relationship Id="rId6" Type="http://schemas.openxmlformats.org/officeDocument/2006/relationships/slideLayout" Target="../slideLayouts/slideLayout3.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jpg"/><Relationship Id="rId6" Type="http://schemas.openxmlformats.org/officeDocument/2006/relationships/slideLayout" Target="../slideLayouts/slideLayout3.xml"/><Relationship Id="rId7"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jpg"/><Relationship Id="rId6" Type="http://schemas.openxmlformats.org/officeDocument/2006/relationships/slideLayout" Target="../slideLayouts/slideLayout3.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jpg"/><Relationship Id="rId6" Type="http://schemas.openxmlformats.org/officeDocument/2006/relationships/slideLayout" Target="../slideLayouts/slideLayout3.xml"/><Relationship Id="rId7"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jpg"/><Relationship Id="rId6" Type="http://schemas.openxmlformats.org/officeDocument/2006/relationships/image" Target="../media/image-18-6.jpg"/><Relationship Id="rId7" Type="http://schemas.openxmlformats.org/officeDocument/2006/relationships/slideLayout" Target="../slideLayouts/slideLayout3.xml"/><Relationship Id="rId8"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jpg"/><Relationship Id="rId6" Type="http://schemas.openxmlformats.org/officeDocument/2006/relationships/image" Target="../media/image-19-6.jpg"/><Relationship Id="rId7" Type="http://schemas.openxmlformats.org/officeDocument/2006/relationships/slideLayout" Target="../slideLayouts/slideLayout3.xml"/><Relationship Id="rId8"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image" Target="../media/image-20-5.jpg"/><Relationship Id="rId6" Type="http://schemas.openxmlformats.org/officeDocument/2006/relationships/image" Target="../media/image-20-6.jpg"/><Relationship Id="rId7" Type="http://schemas.openxmlformats.org/officeDocument/2006/relationships/slideLayout" Target="../slideLayouts/slideLayout3.xml"/><Relationship Id="rId8"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image" Target="../media/image-21-5.jpg"/><Relationship Id="rId6" Type="http://schemas.openxmlformats.org/officeDocument/2006/relationships/slideLayout" Target="../slideLayouts/slideLayout3.xml"/><Relationship Id="rId7"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image" Target="../media/image-22-5.png"/><Relationship Id="rId6" Type="http://schemas.openxmlformats.org/officeDocument/2006/relationships/image" Target="../media/image-22-6.png"/><Relationship Id="rId7" Type="http://schemas.openxmlformats.org/officeDocument/2006/relationships/slideLayout" Target="../slideLayouts/slideLayout3.xml"/><Relationship Id="rId8"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image" Target="../media/image-24-4.png"/><Relationship Id="rId5" Type="http://schemas.openxmlformats.org/officeDocument/2006/relationships/image" Target="../media/image-24-5.png"/><Relationship Id="rId6" Type="http://schemas.openxmlformats.org/officeDocument/2006/relationships/image" Target="../media/image-24-6.png"/><Relationship Id="rId7" Type="http://schemas.openxmlformats.org/officeDocument/2006/relationships/slideLayout" Target="../slideLayouts/slideLayout4.xml"/><Relationship Id="rId8"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logo" descr="Techbeee logo">    </p:cNvPr>
          <p:cNvPicPr>
            <a:picLocks noChangeAspect="1"/>
          </p:cNvPicPr>
          <p:nvPr/>
        </p:nvPicPr>
        <p:blipFill>
          <a:blip r:embed="rId1"/>
          <a:stretch>
            <a:fillRect/>
          </a:stretch>
        </p:blipFill>
        <p:spPr>
          <a:xfrm>
            <a:off x="640080" y="594360"/>
            <a:ext cx="2441448" cy="457200"/>
          </a:xfrm>
          <a:prstGeom prst="rect">
            <a:avLst/>
          </a:prstGeom>
        </p:spPr>
      </p:pic>
      <p:sp>
        <p:nvSpPr>
          <p:cNvPr id="3" name="Text 0"/>
          <p:cNvSpPr/>
          <p:nvPr>
            <p:ph idx="100" type="title" hasCustomPrompt="1"/>
          </p:nvPr>
        </p:nvSpPr>
        <p:spPr>
          <a:xfrm>
            <a:off x="640080" y="1600200"/>
            <a:ext cx="5120640" cy="914400"/>
          </a:xfrm>
          <a:prstGeom prst="rect">
            <a:avLst/>
          </a:prstGeom>
          <a:noFill/>
          <a:ln/>
        </p:spPr>
        <p:txBody>
          <a:bodyPr wrap="square" lIns="0" tIns="0" rIns="0" bIns="0" rtlCol="0" anchor="t"/>
          <a:lstStyle/>
          <a:p>
            <a:pPr algn="l" indent="0" marL="0">
              <a:buNone/>
            </a:pPr>
            <a:r>
              <a:rPr lang="en-US" sz="4800" b="1" dirty="0">
                <a:solidFill>
                  <a:schemeClr val="bg1"/>
                </a:solidFill>
              </a:rPr>
              <a:t>Techbeee HRMS</a:t>
            </a:r>
            <a:endParaRPr lang="en-US" sz="4800" dirty="0"/>
          </a:p>
        </p:txBody>
      </p:sp>
      <p:sp>
        <p:nvSpPr>
          <p:cNvPr id="4" name="Text 0"/>
          <p:cNvSpPr/>
          <p:nvPr>
            <p:ph idx="101" type="body" hasCustomPrompt="1"/>
          </p:nvPr>
        </p:nvSpPr>
        <p:spPr>
          <a:xfrm>
            <a:off x="640080" y="2560320"/>
            <a:ext cx="5120640" cy="822960"/>
          </a:xfrm>
          <a:prstGeom prst="rect">
            <a:avLst/>
          </a:prstGeom>
          <a:noFill/>
          <a:ln/>
        </p:spPr>
        <p:txBody>
          <a:bodyPr wrap="square" lIns="0" tIns="0" rIns="0" bIns="0" rtlCol="0" anchor="t"/>
          <a:lstStyle/>
          <a:p>
            <a:pPr algn="l" indent="0" marL="0">
              <a:buNone/>
            </a:pPr>
            <a:r>
              <a:rPr lang="en-US" sz="2400" b="1" dirty="0">
                <a:solidFill>
                  <a:schemeClr val="accent2"/>
                </a:solidFill>
              </a:rPr>
              <a:t>HR &amp; payroll software for UAE companies</a:t>
            </a:r>
            <a:endParaRPr lang="en-US" sz="2400" dirty="0"/>
          </a:p>
        </p:txBody>
      </p:sp>
      <p:sp>
        <p:nvSpPr>
          <p:cNvPr id="5" name="tagline"/>
          <p:cNvSpPr txBox="1"/>
          <p:nvPr/>
        </p:nvSpPr>
        <p:spPr>
          <a:xfrm>
            <a:off x="640080" y="3520440"/>
            <a:ext cx="4937760" cy="822960"/>
          </a:xfrm>
          <a:prstGeom prst="rect">
            <a:avLst/>
          </a:prstGeom>
          <a:noFill/>
          <a:ln/>
        </p:spPr>
        <p:txBody>
          <a:bodyPr wrap="square" lIns="0" tIns="0" rIns="0" bIns="0" rtlCol="0" anchor="t"/>
          <a:lstStyle/>
          <a:p>
            <a:pPr indent="0" marL="0">
              <a:buNone/>
            </a:pPr>
            <a:r>
              <a:rPr lang="en-US" sz="1600" dirty="0">
                <a:solidFill>
                  <a:srgbClr val="C7CCF7"/>
                </a:solidFill>
              </a:rPr>
              <a:t>Attendance, leave, payroll, WPS, gratuity, documents and more — on the web and in every employee’s pocket.</a:t>
            </a:r>
            <a:endParaRPr lang="en-US" sz="1600" dirty="0"/>
          </a:p>
        </p:txBody>
      </p:sp>
      <p:sp>
        <p:nvSpPr>
          <p:cNvPr id="6" name="chip 1"/>
          <p:cNvSpPr/>
          <p:nvPr/>
        </p:nvSpPr>
        <p:spPr>
          <a:xfrm>
            <a:off x="640080" y="4526280"/>
            <a:ext cx="1572768" cy="402336"/>
          </a:xfrm>
          <a:prstGeom prst="roundRect">
            <a:avLst>
              <a:gd name="adj" fmla="val 50000"/>
            </a:avLst>
          </a:prstGeom>
          <a:solidFill>
            <a:srgbClr val="1C1F5C"/>
          </a:solidFill>
          <a:ln w="9525">
            <a:solidFill>
              <a:srgbClr val="3B3F9A"/>
            </a:solidFill>
            <a:prstDash val="solid"/>
          </a:ln>
        </p:spPr>
      </p:sp>
      <p:sp>
        <p:nvSpPr>
          <p:cNvPr id="7" name="chip 1 text"/>
          <p:cNvSpPr txBox="1"/>
          <p:nvPr/>
        </p:nvSpPr>
        <p:spPr>
          <a:xfrm>
            <a:off x="640080" y="4526280"/>
            <a:ext cx="1572768" cy="402336"/>
          </a:xfrm>
          <a:prstGeom prst="rect">
            <a:avLst/>
          </a:prstGeom>
          <a:noFill/>
          <a:ln/>
        </p:spPr>
        <p:txBody>
          <a:bodyPr wrap="square" lIns="0" tIns="0" rIns="0" bIns="0" rtlCol="0" anchor="ctr"/>
          <a:lstStyle/>
          <a:p>
            <a:pPr algn="ctr" indent="0" marL="0">
              <a:buNone/>
            </a:pPr>
            <a:r>
              <a:rPr lang="en-US" sz="1200" b="1" dirty="0">
                <a:solidFill>
                  <a:schemeClr val="bg1"/>
                </a:solidFill>
              </a:rPr>
              <a:t>30-day free trial</a:t>
            </a:r>
            <a:endParaRPr lang="en-US" sz="1200" dirty="0"/>
          </a:p>
        </p:txBody>
      </p:sp>
      <p:sp>
        <p:nvSpPr>
          <p:cNvPr id="8" name="chip 2"/>
          <p:cNvSpPr/>
          <p:nvPr/>
        </p:nvSpPr>
        <p:spPr>
          <a:xfrm>
            <a:off x="2331720" y="4526280"/>
            <a:ext cx="1572768" cy="402336"/>
          </a:xfrm>
          <a:prstGeom prst="roundRect">
            <a:avLst>
              <a:gd name="adj" fmla="val 50000"/>
            </a:avLst>
          </a:prstGeom>
          <a:solidFill>
            <a:srgbClr val="1C1F5C"/>
          </a:solidFill>
          <a:ln w="9525">
            <a:solidFill>
              <a:srgbClr val="3B3F9A"/>
            </a:solidFill>
            <a:prstDash val="solid"/>
          </a:ln>
        </p:spPr>
      </p:sp>
      <p:sp>
        <p:nvSpPr>
          <p:cNvPr id="9" name="chip 2 text"/>
          <p:cNvSpPr txBox="1"/>
          <p:nvPr/>
        </p:nvSpPr>
        <p:spPr>
          <a:xfrm>
            <a:off x="2331720" y="4526280"/>
            <a:ext cx="1572768" cy="402336"/>
          </a:xfrm>
          <a:prstGeom prst="rect">
            <a:avLst/>
          </a:prstGeom>
          <a:noFill/>
          <a:ln/>
        </p:spPr>
        <p:txBody>
          <a:bodyPr wrap="square" lIns="0" tIns="0" rIns="0" bIns="0" rtlCol="0" anchor="ctr"/>
          <a:lstStyle/>
          <a:p>
            <a:pPr algn="ctr" indent="0" marL="0">
              <a:buNone/>
            </a:pPr>
            <a:r>
              <a:rPr lang="en-US" sz="1200" b="1" dirty="0">
                <a:solidFill>
                  <a:schemeClr val="bg1"/>
                </a:solidFill>
              </a:rPr>
              <a:t>Web · iOS · Android</a:t>
            </a:r>
            <a:endParaRPr lang="en-US" sz="1200" dirty="0"/>
          </a:p>
        </p:txBody>
      </p:sp>
      <p:sp>
        <p:nvSpPr>
          <p:cNvPr id="10" name="chip 3"/>
          <p:cNvSpPr/>
          <p:nvPr/>
        </p:nvSpPr>
        <p:spPr>
          <a:xfrm>
            <a:off x="4023360" y="4526280"/>
            <a:ext cx="1572768" cy="402336"/>
          </a:xfrm>
          <a:prstGeom prst="roundRect">
            <a:avLst>
              <a:gd name="adj" fmla="val 50000"/>
            </a:avLst>
          </a:prstGeom>
          <a:solidFill>
            <a:srgbClr val="1C1F5C"/>
          </a:solidFill>
          <a:ln w="9525">
            <a:solidFill>
              <a:srgbClr val="3B3F9A"/>
            </a:solidFill>
            <a:prstDash val="solid"/>
          </a:ln>
        </p:spPr>
      </p:sp>
      <p:sp>
        <p:nvSpPr>
          <p:cNvPr id="11" name="chip 3 text"/>
          <p:cNvSpPr txBox="1"/>
          <p:nvPr/>
        </p:nvSpPr>
        <p:spPr>
          <a:xfrm>
            <a:off x="4023360" y="4526280"/>
            <a:ext cx="1572768" cy="402336"/>
          </a:xfrm>
          <a:prstGeom prst="rect">
            <a:avLst/>
          </a:prstGeom>
          <a:noFill/>
          <a:ln/>
        </p:spPr>
        <p:txBody>
          <a:bodyPr wrap="square" lIns="0" tIns="0" rIns="0" bIns="0" rtlCol="0" anchor="ctr"/>
          <a:lstStyle/>
          <a:p>
            <a:pPr algn="ctr" indent="0" marL="0">
              <a:buNone/>
            </a:pPr>
            <a:r>
              <a:rPr lang="en-US" sz="1200" b="1" dirty="0">
                <a:solidFill>
                  <a:schemeClr val="bg1"/>
                </a:solidFill>
              </a:rPr>
              <a:t>Built for the UAE</a:t>
            </a:r>
            <a:endParaRPr lang="en-US" sz="1200" dirty="0"/>
          </a:p>
        </p:txBody>
      </p:sp>
      <p:sp>
        <p:nvSpPr>
          <p:cNvPr id="12" name="contact line"/>
          <p:cNvSpPr txBox="1"/>
          <p:nvPr/>
        </p:nvSpPr>
        <p:spPr>
          <a:xfrm>
            <a:off x="640080" y="5989320"/>
            <a:ext cx="5669280" cy="365760"/>
          </a:xfrm>
          <a:prstGeom prst="rect">
            <a:avLst/>
          </a:prstGeom>
          <a:noFill/>
          <a:ln/>
        </p:spPr>
        <p:txBody>
          <a:bodyPr wrap="square" lIns="0" tIns="0" rIns="0" bIns="0" rtlCol="0" anchor="ctr"/>
          <a:lstStyle/>
          <a:p>
            <a:pPr indent="0" marL="0">
              <a:buNone/>
            </a:pPr>
            <a:r>
              <a:rPr lang="en-US" sz="1300" b="1" dirty="0">
                <a:solidFill>
                  <a:schemeClr val="accent2"/>
                </a:solidFill>
              </a:rPr>
              <a:t>+971 56 388 6329</a:t>
            </a:r>
            <a:pPr indent="0" marL="0">
              <a:buNone/>
            </a:pPr>
            <a:r>
              <a:rPr lang="en-US" sz="1300" dirty="0">
                <a:solidFill>
                  <a:srgbClr val="C7CCF7"/>
                </a:solidFill>
              </a:rPr>
              <a:t>   ·   support@techbeesoft.com   ·   techbeesoft.com</a:t>
            </a:r>
            <a:endParaRPr lang="en-US" sz="1300" dirty="0"/>
          </a:p>
        </p:txBody>
      </p:sp>
      <p:sp>
        <p:nvSpPr>
          <p:cNvPr id="13" name="hero frame"/>
          <p:cNvSpPr/>
          <p:nvPr/>
        </p:nvSpPr>
        <p:spPr>
          <a:xfrm>
            <a:off x="5897880" y="960120"/>
            <a:ext cx="5943600" cy="3895344"/>
          </a:xfrm>
          <a:prstGeom prst="roundRect">
            <a:avLst>
              <a:gd name="adj" fmla="val 2817"/>
            </a:avLst>
          </a:prstGeom>
          <a:solidFill>
            <a:srgbClr val="1C1F5C"/>
          </a:solidFill>
          <a:ln w="9525">
            <a:solidFill>
              <a:srgbClr val="3B3F9A"/>
            </a:solidFill>
            <a:prstDash val="solid"/>
          </a:ln>
        </p:spPr>
      </p:sp>
      <p:pic>
        <p:nvPicPr>
          <p:cNvPr id="14" name="hero screenshot" descr="Techbeee HRMS dashboard with attendance, payroll and staff charts">    </p:cNvPr>
          <p:cNvPicPr>
            <a:picLocks noChangeAspect="1"/>
          </p:cNvPicPr>
          <p:nvPr/>
        </p:nvPicPr>
        <p:blipFill>
          <a:blip r:embed="rId2"/>
          <a:stretch>
            <a:fillRect/>
          </a:stretch>
        </p:blipFill>
        <p:spPr>
          <a:xfrm>
            <a:off x="5989320" y="1051560"/>
            <a:ext cx="5760720" cy="3602736"/>
          </a:xfrm>
          <a:prstGeom prst="rect">
            <a:avLst/>
          </a:prstGeom>
        </p:spPr>
      </p:pic>
      <p:sp>
        <p:nvSpPr>
          <p:cNvPr id="15" name="mobile-home phone frame"/>
          <p:cNvSpPr/>
          <p:nvPr/>
        </p:nvSpPr>
        <p:spPr>
          <a:xfrm>
            <a:off x="10451592" y="2907792"/>
            <a:ext cx="1691091" cy="3511296"/>
          </a:xfrm>
          <a:prstGeom prst="roundRect">
            <a:avLst>
              <a:gd name="adj" fmla="val 9733"/>
            </a:avLst>
          </a:prstGeom>
          <a:solidFill>
            <a:schemeClr val="tx2"/>
          </a:solidFill>
          <a:ln w="6350">
            <a:solidFill>
              <a:schemeClr val="tx2"/>
            </a:solidFill>
            <a:prstDash val="solid"/>
          </a:ln>
          <a:effectLst>
            <a:outerShdw sx="100000" sy="100000" kx="0" ky="0" algn="bl" rotWithShape="0" blurRad="203200" dist="63500" dir="5400000">
              <a:srgbClr val="0F1035">
                <a:alpha val="35000"/>
              </a:srgbClr>
            </a:outerShdw>
          </a:effectLst>
        </p:spPr>
      </p:sp>
      <p:pic>
        <p:nvPicPr>
          <p:cNvPr id="16" name="mobile-home phone screenshot" descr="Employee home screen on a phone with the punch-in card">    </p:cNvPr>
          <p:cNvPicPr>
            <a:picLocks noChangeAspect="1"/>
          </p:cNvPicPr>
          <p:nvPr/>
        </p:nvPicPr>
        <p:blipFill>
          <a:blip r:embed="rId3"/>
          <a:stretch>
            <a:fillRect/>
          </a:stretch>
        </p:blipFill>
        <p:spPr>
          <a:xfrm>
            <a:off x="10515600" y="2971800"/>
            <a:ext cx="1563075" cy="338328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685800"/>
          </a:xfrm>
          <a:prstGeom prst="rect">
            <a:avLst/>
          </a:prstGeom>
          <a:noFill/>
          <a:ln/>
        </p:spPr>
        <p:txBody>
          <a:bodyPr wrap="square" lIns="0" tIns="0" rIns="0" bIns="0" rtlCol="0" anchor="ctr"/>
          <a:lstStyle/>
          <a:p>
            <a:pPr algn="l" indent="0" marL="0">
              <a:buNone/>
            </a:pPr>
            <a:r>
              <a:rPr lang="en-US" sz="3200" b="1" dirty="0">
                <a:solidFill>
                  <a:schemeClr val="tx1"/>
                </a:solidFill>
              </a:rPr>
              <a:t>Everything HR, in one place</a:t>
            </a:r>
            <a:endParaRPr lang="en-US" sz="3200" dirty="0"/>
          </a:p>
        </p:txBody>
      </p:sp>
      <p:sp>
        <p:nvSpPr>
          <p:cNvPr id="3" name="Dashboard &amp; reports card"/>
          <p:cNvSpPr/>
          <p:nvPr/>
        </p:nvSpPr>
        <p:spPr>
          <a:xfrm>
            <a:off x="548640" y="1371600"/>
            <a:ext cx="2606040" cy="1005840"/>
          </a:xfrm>
          <a:prstGeom prst="roundRect">
            <a:avLst>
              <a:gd name="adj" fmla="val 10909"/>
            </a:avLst>
          </a:prstGeom>
          <a:solidFill>
            <a:schemeClr val="bg2"/>
          </a:solidFill>
          <a:ln w="9525">
            <a:solidFill>
              <a:srgbClr val="E2E4F3"/>
            </a:solidFill>
            <a:prstDash val="solid"/>
          </a:ln>
        </p:spPr>
      </p:sp>
      <p:sp>
        <p:nvSpPr>
          <p:cNvPr id="4" name="Dashboard &amp; reports icon circle"/>
          <p:cNvSpPr/>
          <p:nvPr/>
        </p:nvSpPr>
        <p:spPr>
          <a:xfrm>
            <a:off x="777240" y="1618488"/>
            <a:ext cx="512064" cy="512064"/>
          </a:xfrm>
          <a:prstGeom prst="ellipse">
            <a:avLst/>
          </a:prstGeom>
          <a:solidFill>
            <a:srgbClr val="E6E7FD"/>
          </a:solidFill>
          <a:ln w="12700">
            <a:solidFill>
              <a:srgbClr val="E6E7FD"/>
            </a:solidFill>
            <a:prstDash val="solid"/>
          </a:ln>
        </p:spPr>
      </p:sp>
      <p:pic>
        <p:nvPicPr>
          <p:cNvPr id="5" name="Dashboard &amp; reports icon" descr="preencoded.png">    </p:cNvPr>
          <p:cNvPicPr>
            <a:picLocks noChangeAspect="1"/>
          </p:cNvPicPr>
          <p:nvPr/>
        </p:nvPicPr>
        <p:blipFill>
          <a:blip r:embed="rId1"/>
          <a:stretch>
            <a:fillRect/>
          </a:stretch>
        </p:blipFill>
        <p:spPr>
          <a:xfrm>
            <a:off x="905256" y="1746504"/>
            <a:ext cx="256032" cy="256032"/>
          </a:xfrm>
          <a:prstGeom prst="rect">
            <a:avLst/>
          </a:prstGeom>
        </p:spPr>
      </p:pic>
      <p:sp>
        <p:nvSpPr>
          <p:cNvPr id="6" name="Dashboard &amp;amp; reports label"/>
          <p:cNvSpPr txBox="1"/>
          <p:nvPr/>
        </p:nvSpPr>
        <p:spPr>
          <a:xfrm>
            <a:off x="1444752" y="1371600"/>
            <a:ext cx="1645920" cy="1005840"/>
          </a:xfrm>
          <a:prstGeom prst="rect">
            <a:avLst/>
          </a:prstGeom>
          <a:noFill/>
          <a:ln/>
        </p:spPr>
        <p:txBody>
          <a:bodyPr wrap="square" lIns="0" tIns="0" rIns="0" bIns="0" rtlCol="0" anchor="ctr"/>
          <a:lstStyle/>
          <a:p>
            <a:pPr indent="0" marL="0">
              <a:buNone/>
            </a:pPr>
            <a:r>
              <a:rPr lang="en-US" sz="1500" b="1" dirty="0">
                <a:solidFill>
                  <a:schemeClr val="tx1"/>
                </a:solidFill>
              </a:rPr>
              <a:t>Dashboard &amp; reports</a:t>
            </a:r>
            <a:endParaRPr lang="en-US" sz="1500" dirty="0"/>
          </a:p>
        </p:txBody>
      </p:sp>
      <p:sp>
        <p:nvSpPr>
          <p:cNvPr id="7" name="Staff records card"/>
          <p:cNvSpPr/>
          <p:nvPr/>
        </p:nvSpPr>
        <p:spPr>
          <a:xfrm>
            <a:off x="3355848" y="1371600"/>
            <a:ext cx="2606040" cy="1005840"/>
          </a:xfrm>
          <a:prstGeom prst="roundRect">
            <a:avLst>
              <a:gd name="adj" fmla="val 10909"/>
            </a:avLst>
          </a:prstGeom>
          <a:solidFill>
            <a:schemeClr val="bg2"/>
          </a:solidFill>
          <a:ln w="9525">
            <a:solidFill>
              <a:srgbClr val="E2E4F3"/>
            </a:solidFill>
            <a:prstDash val="solid"/>
          </a:ln>
        </p:spPr>
      </p:sp>
      <p:sp>
        <p:nvSpPr>
          <p:cNvPr id="8" name="Staff records icon circle"/>
          <p:cNvSpPr/>
          <p:nvPr/>
        </p:nvSpPr>
        <p:spPr>
          <a:xfrm>
            <a:off x="3584448" y="1618488"/>
            <a:ext cx="512064" cy="512064"/>
          </a:xfrm>
          <a:prstGeom prst="ellipse">
            <a:avLst/>
          </a:prstGeom>
          <a:solidFill>
            <a:srgbClr val="E6E7FD"/>
          </a:solidFill>
          <a:ln w="12700">
            <a:solidFill>
              <a:srgbClr val="E6E7FD"/>
            </a:solidFill>
            <a:prstDash val="solid"/>
          </a:ln>
        </p:spPr>
      </p:sp>
      <p:pic>
        <p:nvPicPr>
          <p:cNvPr id="9" name="Staff records icon" descr="preencoded.png">    </p:cNvPr>
          <p:cNvPicPr>
            <a:picLocks noChangeAspect="1"/>
          </p:cNvPicPr>
          <p:nvPr/>
        </p:nvPicPr>
        <p:blipFill>
          <a:blip r:embed="rId2"/>
          <a:stretch>
            <a:fillRect/>
          </a:stretch>
        </p:blipFill>
        <p:spPr>
          <a:xfrm>
            <a:off x="3712464" y="1746504"/>
            <a:ext cx="256032" cy="256032"/>
          </a:xfrm>
          <a:prstGeom prst="rect">
            <a:avLst/>
          </a:prstGeom>
        </p:spPr>
      </p:pic>
      <p:sp>
        <p:nvSpPr>
          <p:cNvPr id="10" name="Staff records label"/>
          <p:cNvSpPr txBox="1"/>
          <p:nvPr/>
        </p:nvSpPr>
        <p:spPr>
          <a:xfrm>
            <a:off x="4251960" y="1371600"/>
            <a:ext cx="1645920" cy="1005840"/>
          </a:xfrm>
          <a:prstGeom prst="rect">
            <a:avLst/>
          </a:prstGeom>
          <a:noFill/>
          <a:ln/>
        </p:spPr>
        <p:txBody>
          <a:bodyPr wrap="square" lIns="0" tIns="0" rIns="0" bIns="0" rtlCol="0" anchor="ctr"/>
          <a:lstStyle/>
          <a:p>
            <a:pPr indent="0" marL="0">
              <a:buNone/>
            </a:pPr>
            <a:r>
              <a:rPr lang="en-US" sz="1500" b="1" dirty="0">
                <a:solidFill>
                  <a:schemeClr val="tx1"/>
                </a:solidFill>
              </a:rPr>
              <a:t>Staff records</a:t>
            </a:r>
            <a:endParaRPr lang="en-US" sz="1500" dirty="0"/>
          </a:p>
        </p:txBody>
      </p:sp>
      <p:sp>
        <p:nvSpPr>
          <p:cNvPr id="11" name="GPS attendance card"/>
          <p:cNvSpPr/>
          <p:nvPr/>
        </p:nvSpPr>
        <p:spPr>
          <a:xfrm>
            <a:off x="6163056" y="1371600"/>
            <a:ext cx="2606040" cy="1005840"/>
          </a:xfrm>
          <a:prstGeom prst="roundRect">
            <a:avLst>
              <a:gd name="adj" fmla="val 10909"/>
            </a:avLst>
          </a:prstGeom>
          <a:solidFill>
            <a:schemeClr val="bg2"/>
          </a:solidFill>
          <a:ln w="9525">
            <a:solidFill>
              <a:srgbClr val="E2E4F3"/>
            </a:solidFill>
            <a:prstDash val="solid"/>
          </a:ln>
        </p:spPr>
      </p:sp>
      <p:sp>
        <p:nvSpPr>
          <p:cNvPr id="12" name="GPS attendance icon circle"/>
          <p:cNvSpPr/>
          <p:nvPr/>
        </p:nvSpPr>
        <p:spPr>
          <a:xfrm>
            <a:off x="6391656" y="1618488"/>
            <a:ext cx="512064" cy="512064"/>
          </a:xfrm>
          <a:prstGeom prst="ellipse">
            <a:avLst/>
          </a:prstGeom>
          <a:solidFill>
            <a:srgbClr val="E6E7FD"/>
          </a:solidFill>
          <a:ln w="12700">
            <a:solidFill>
              <a:srgbClr val="E6E7FD"/>
            </a:solidFill>
            <a:prstDash val="solid"/>
          </a:ln>
        </p:spPr>
      </p:sp>
      <p:pic>
        <p:nvPicPr>
          <p:cNvPr id="13" name="GPS attendance icon" descr="preencoded.png">    </p:cNvPr>
          <p:cNvPicPr>
            <a:picLocks noChangeAspect="1"/>
          </p:cNvPicPr>
          <p:nvPr/>
        </p:nvPicPr>
        <p:blipFill>
          <a:blip r:embed="rId3"/>
          <a:stretch>
            <a:fillRect/>
          </a:stretch>
        </p:blipFill>
        <p:spPr>
          <a:xfrm>
            <a:off x="6519672" y="1746504"/>
            <a:ext cx="256032" cy="256032"/>
          </a:xfrm>
          <a:prstGeom prst="rect">
            <a:avLst/>
          </a:prstGeom>
        </p:spPr>
      </p:pic>
      <p:sp>
        <p:nvSpPr>
          <p:cNvPr id="14" name="GPS attendance label"/>
          <p:cNvSpPr txBox="1"/>
          <p:nvPr/>
        </p:nvSpPr>
        <p:spPr>
          <a:xfrm>
            <a:off x="7059168" y="1371600"/>
            <a:ext cx="1645920" cy="1005840"/>
          </a:xfrm>
          <a:prstGeom prst="rect">
            <a:avLst/>
          </a:prstGeom>
          <a:noFill/>
          <a:ln/>
        </p:spPr>
        <p:txBody>
          <a:bodyPr wrap="square" lIns="0" tIns="0" rIns="0" bIns="0" rtlCol="0" anchor="ctr"/>
          <a:lstStyle/>
          <a:p>
            <a:pPr indent="0" marL="0">
              <a:buNone/>
            </a:pPr>
            <a:r>
              <a:rPr lang="en-US" sz="1500" b="1" dirty="0">
                <a:solidFill>
                  <a:schemeClr val="tx1"/>
                </a:solidFill>
              </a:rPr>
              <a:t>GPS attendance</a:t>
            </a:r>
            <a:endParaRPr lang="en-US" sz="1500" dirty="0"/>
          </a:p>
        </p:txBody>
      </p:sp>
      <p:sp>
        <p:nvSpPr>
          <p:cNvPr id="15" name="Shifts &amp; roster card"/>
          <p:cNvSpPr/>
          <p:nvPr/>
        </p:nvSpPr>
        <p:spPr>
          <a:xfrm>
            <a:off x="8970264" y="1371600"/>
            <a:ext cx="2606040" cy="1005840"/>
          </a:xfrm>
          <a:prstGeom prst="roundRect">
            <a:avLst>
              <a:gd name="adj" fmla="val 10909"/>
            </a:avLst>
          </a:prstGeom>
          <a:solidFill>
            <a:schemeClr val="bg2"/>
          </a:solidFill>
          <a:ln w="9525">
            <a:solidFill>
              <a:srgbClr val="E2E4F3"/>
            </a:solidFill>
            <a:prstDash val="solid"/>
          </a:ln>
        </p:spPr>
      </p:sp>
      <p:sp>
        <p:nvSpPr>
          <p:cNvPr id="16" name="Shifts &amp; roster icon circle"/>
          <p:cNvSpPr/>
          <p:nvPr/>
        </p:nvSpPr>
        <p:spPr>
          <a:xfrm>
            <a:off x="9198864" y="1618488"/>
            <a:ext cx="512064" cy="512064"/>
          </a:xfrm>
          <a:prstGeom prst="ellipse">
            <a:avLst/>
          </a:prstGeom>
          <a:solidFill>
            <a:srgbClr val="E6E7FD"/>
          </a:solidFill>
          <a:ln w="12700">
            <a:solidFill>
              <a:srgbClr val="E6E7FD"/>
            </a:solidFill>
            <a:prstDash val="solid"/>
          </a:ln>
        </p:spPr>
      </p:sp>
      <p:pic>
        <p:nvPicPr>
          <p:cNvPr id="17" name="Shifts &amp; roster icon" descr="preencoded.png">    </p:cNvPr>
          <p:cNvPicPr>
            <a:picLocks noChangeAspect="1"/>
          </p:cNvPicPr>
          <p:nvPr/>
        </p:nvPicPr>
        <p:blipFill>
          <a:blip r:embed="rId4"/>
          <a:stretch>
            <a:fillRect/>
          </a:stretch>
        </p:blipFill>
        <p:spPr>
          <a:xfrm>
            <a:off x="9326880" y="1746504"/>
            <a:ext cx="256032" cy="256032"/>
          </a:xfrm>
          <a:prstGeom prst="rect">
            <a:avLst/>
          </a:prstGeom>
        </p:spPr>
      </p:pic>
      <p:sp>
        <p:nvSpPr>
          <p:cNvPr id="18" name="Shifts &amp;amp; roster label"/>
          <p:cNvSpPr txBox="1"/>
          <p:nvPr/>
        </p:nvSpPr>
        <p:spPr>
          <a:xfrm>
            <a:off x="9866376" y="1371600"/>
            <a:ext cx="1645920" cy="1005840"/>
          </a:xfrm>
          <a:prstGeom prst="rect">
            <a:avLst/>
          </a:prstGeom>
          <a:noFill/>
          <a:ln/>
        </p:spPr>
        <p:txBody>
          <a:bodyPr wrap="square" lIns="0" tIns="0" rIns="0" bIns="0" rtlCol="0" anchor="ctr"/>
          <a:lstStyle/>
          <a:p>
            <a:pPr indent="0" marL="0">
              <a:buNone/>
            </a:pPr>
            <a:r>
              <a:rPr lang="en-US" sz="1500" b="1" dirty="0">
                <a:solidFill>
                  <a:schemeClr val="tx1"/>
                </a:solidFill>
              </a:rPr>
              <a:t>Shifts &amp; roster</a:t>
            </a:r>
            <a:endParaRPr lang="en-US" sz="1500" dirty="0"/>
          </a:p>
        </p:txBody>
      </p:sp>
      <p:sp>
        <p:nvSpPr>
          <p:cNvPr id="19" name="Leave &amp; holidays card"/>
          <p:cNvSpPr/>
          <p:nvPr/>
        </p:nvSpPr>
        <p:spPr>
          <a:xfrm>
            <a:off x="548640" y="2578608"/>
            <a:ext cx="2606040" cy="1005840"/>
          </a:xfrm>
          <a:prstGeom prst="roundRect">
            <a:avLst>
              <a:gd name="adj" fmla="val 10909"/>
            </a:avLst>
          </a:prstGeom>
          <a:solidFill>
            <a:schemeClr val="bg2"/>
          </a:solidFill>
          <a:ln w="9525">
            <a:solidFill>
              <a:srgbClr val="E2E4F3"/>
            </a:solidFill>
            <a:prstDash val="solid"/>
          </a:ln>
        </p:spPr>
      </p:sp>
      <p:sp>
        <p:nvSpPr>
          <p:cNvPr id="20" name="Leave &amp; holidays icon circle"/>
          <p:cNvSpPr/>
          <p:nvPr/>
        </p:nvSpPr>
        <p:spPr>
          <a:xfrm>
            <a:off x="777240" y="2825496"/>
            <a:ext cx="512064" cy="512064"/>
          </a:xfrm>
          <a:prstGeom prst="ellipse">
            <a:avLst/>
          </a:prstGeom>
          <a:solidFill>
            <a:srgbClr val="E6E7FD"/>
          </a:solidFill>
          <a:ln w="12700">
            <a:solidFill>
              <a:srgbClr val="E6E7FD"/>
            </a:solidFill>
            <a:prstDash val="solid"/>
          </a:ln>
        </p:spPr>
      </p:sp>
      <p:pic>
        <p:nvPicPr>
          <p:cNvPr id="21" name="Leave &amp; holidays icon" descr="preencoded.png">    </p:cNvPr>
          <p:cNvPicPr>
            <a:picLocks noChangeAspect="1"/>
          </p:cNvPicPr>
          <p:nvPr/>
        </p:nvPicPr>
        <p:blipFill>
          <a:blip r:embed="rId5"/>
          <a:stretch>
            <a:fillRect/>
          </a:stretch>
        </p:blipFill>
        <p:spPr>
          <a:xfrm>
            <a:off x="905256" y="2953512"/>
            <a:ext cx="256032" cy="256032"/>
          </a:xfrm>
          <a:prstGeom prst="rect">
            <a:avLst/>
          </a:prstGeom>
        </p:spPr>
      </p:pic>
      <p:sp>
        <p:nvSpPr>
          <p:cNvPr id="22" name="Leave &amp;amp; holidays label"/>
          <p:cNvSpPr txBox="1"/>
          <p:nvPr/>
        </p:nvSpPr>
        <p:spPr>
          <a:xfrm>
            <a:off x="1444752" y="2578608"/>
            <a:ext cx="1645920" cy="1005840"/>
          </a:xfrm>
          <a:prstGeom prst="rect">
            <a:avLst/>
          </a:prstGeom>
          <a:noFill/>
          <a:ln/>
        </p:spPr>
        <p:txBody>
          <a:bodyPr wrap="square" lIns="0" tIns="0" rIns="0" bIns="0" rtlCol="0" anchor="ctr"/>
          <a:lstStyle/>
          <a:p>
            <a:pPr indent="0" marL="0">
              <a:buNone/>
            </a:pPr>
            <a:r>
              <a:rPr lang="en-US" sz="1500" b="1" dirty="0">
                <a:solidFill>
                  <a:schemeClr val="tx1"/>
                </a:solidFill>
              </a:rPr>
              <a:t>Leave &amp; holidays</a:t>
            </a:r>
            <a:endParaRPr lang="en-US" sz="1500" dirty="0"/>
          </a:p>
        </p:txBody>
      </p:sp>
      <p:sp>
        <p:nvSpPr>
          <p:cNvPr id="23" name="Payroll &amp; payslips card"/>
          <p:cNvSpPr/>
          <p:nvPr/>
        </p:nvSpPr>
        <p:spPr>
          <a:xfrm>
            <a:off x="3355848" y="2578608"/>
            <a:ext cx="2606040" cy="1005840"/>
          </a:xfrm>
          <a:prstGeom prst="roundRect">
            <a:avLst>
              <a:gd name="adj" fmla="val 10909"/>
            </a:avLst>
          </a:prstGeom>
          <a:solidFill>
            <a:schemeClr val="bg2"/>
          </a:solidFill>
          <a:ln w="9525">
            <a:solidFill>
              <a:srgbClr val="E2E4F3"/>
            </a:solidFill>
            <a:prstDash val="solid"/>
          </a:ln>
        </p:spPr>
      </p:sp>
      <p:sp>
        <p:nvSpPr>
          <p:cNvPr id="24" name="Payroll &amp; payslips icon circle"/>
          <p:cNvSpPr/>
          <p:nvPr/>
        </p:nvSpPr>
        <p:spPr>
          <a:xfrm>
            <a:off x="3584448" y="2825496"/>
            <a:ext cx="512064" cy="512064"/>
          </a:xfrm>
          <a:prstGeom prst="ellipse">
            <a:avLst/>
          </a:prstGeom>
          <a:solidFill>
            <a:srgbClr val="E6E7FD"/>
          </a:solidFill>
          <a:ln w="12700">
            <a:solidFill>
              <a:srgbClr val="E6E7FD"/>
            </a:solidFill>
            <a:prstDash val="solid"/>
          </a:ln>
        </p:spPr>
      </p:sp>
      <p:pic>
        <p:nvPicPr>
          <p:cNvPr id="25" name="Payroll &amp; payslips icon" descr="preencoded.png">    </p:cNvPr>
          <p:cNvPicPr>
            <a:picLocks noChangeAspect="1"/>
          </p:cNvPicPr>
          <p:nvPr/>
        </p:nvPicPr>
        <p:blipFill>
          <a:blip r:embed="rId6"/>
          <a:stretch>
            <a:fillRect/>
          </a:stretch>
        </p:blipFill>
        <p:spPr>
          <a:xfrm>
            <a:off x="3712464" y="2953512"/>
            <a:ext cx="256032" cy="256032"/>
          </a:xfrm>
          <a:prstGeom prst="rect">
            <a:avLst/>
          </a:prstGeom>
        </p:spPr>
      </p:pic>
      <p:sp>
        <p:nvSpPr>
          <p:cNvPr id="26" name="Payroll &amp;amp; payslips label"/>
          <p:cNvSpPr txBox="1"/>
          <p:nvPr/>
        </p:nvSpPr>
        <p:spPr>
          <a:xfrm>
            <a:off x="4251960" y="2578608"/>
            <a:ext cx="1645920" cy="1005840"/>
          </a:xfrm>
          <a:prstGeom prst="rect">
            <a:avLst/>
          </a:prstGeom>
          <a:noFill/>
          <a:ln/>
        </p:spPr>
        <p:txBody>
          <a:bodyPr wrap="square" lIns="0" tIns="0" rIns="0" bIns="0" rtlCol="0" anchor="ctr"/>
          <a:lstStyle/>
          <a:p>
            <a:pPr indent="0" marL="0">
              <a:buNone/>
            </a:pPr>
            <a:r>
              <a:rPr lang="en-US" sz="1500" b="1" dirty="0">
                <a:solidFill>
                  <a:schemeClr val="tx1"/>
                </a:solidFill>
              </a:rPr>
              <a:t>Payroll &amp; payslips</a:t>
            </a:r>
            <a:endParaRPr lang="en-US" sz="1500" dirty="0"/>
          </a:p>
        </p:txBody>
      </p:sp>
      <p:sp>
        <p:nvSpPr>
          <p:cNvPr id="27" name="WPS salary file card"/>
          <p:cNvSpPr/>
          <p:nvPr/>
        </p:nvSpPr>
        <p:spPr>
          <a:xfrm>
            <a:off x="6163056" y="2578608"/>
            <a:ext cx="2606040" cy="1005840"/>
          </a:xfrm>
          <a:prstGeom prst="roundRect">
            <a:avLst>
              <a:gd name="adj" fmla="val 10909"/>
            </a:avLst>
          </a:prstGeom>
          <a:solidFill>
            <a:schemeClr val="bg2"/>
          </a:solidFill>
          <a:ln w="9525">
            <a:solidFill>
              <a:srgbClr val="E2E4F3"/>
            </a:solidFill>
            <a:prstDash val="solid"/>
          </a:ln>
        </p:spPr>
      </p:sp>
      <p:sp>
        <p:nvSpPr>
          <p:cNvPr id="28" name="WPS salary file icon circle"/>
          <p:cNvSpPr/>
          <p:nvPr/>
        </p:nvSpPr>
        <p:spPr>
          <a:xfrm>
            <a:off x="6391656" y="2825496"/>
            <a:ext cx="512064" cy="512064"/>
          </a:xfrm>
          <a:prstGeom prst="ellipse">
            <a:avLst/>
          </a:prstGeom>
          <a:solidFill>
            <a:srgbClr val="E6E7FD"/>
          </a:solidFill>
          <a:ln w="12700">
            <a:solidFill>
              <a:srgbClr val="E6E7FD"/>
            </a:solidFill>
            <a:prstDash val="solid"/>
          </a:ln>
        </p:spPr>
      </p:sp>
      <p:pic>
        <p:nvPicPr>
          <p:cNvPr id="29" name="WPS salary file icon" descr="preencoded.png">    </p:cNvPr>
          <p:cNvPicPr>
            <a:picLocks noChangeAspect="1"/>
          </p:cNvPicPr>
          <p:nvPr/>
        </p:nvPicPr>
        <p:blipFill>
          <a:blip r:embed="rId7"/>
          <a:stretch>
            <a:fillRect/>
          </a:stretch>
        </p:blipFill>
        <p:spPr>
          <a:xfrm>
            <a:off x="6519672" y="2953512"/>
            <a:ext cx="256032" cy="256032"/>
          </a:xfrm>
          <a:prstGeom prst="rect">
            <a:avLst/>
          </a:prstGeom>
        </p:spPr>
      </p:pic>
      <p:sp>
        <p:nvSpPr>
          <p:cNvPr id="30" name="WPS salary file label"/>
          <p:cNvSpPr txBox="1"/>
          <p:nvPr/>
        </p:nvSpPr>
        <p:spPr>
          <a:xfrm>
            <a:off x="7059168" y="2578608"/>
            <a:ext cx="1645920" cy="1005840"/>
          </a:xfrm>
          <a:prstGeom prst="rect">
            <a:avLst/>
          </a:prstGeom>
          <a:noFill/>
          <a:ln/>
        </p:spPr>
        <p:txBody>
          <a:bodyPr wrap="square" lIns="0" tIns="0" rIns="0" bIns="0" rtlCol="0" anchor="ctr"/>
          <a:lstStyle/>
          <a:p>
            <a:pPr indent="0" marL="0">
              <a:buNone/>
            </a:pPr>
            <a:r>
              <a:rPr lang="en-US" sz="1500" b="1" dirty="0">
                <a:solidFill>
                  <a:schemeClr val="tx1"/>
                </a:solidFill>
              </a:rPr>
              <a:t>WPS salary file</a:t>
            </a:r>
            <a:endParaRPr lang="en-US" sz="1500" dirty="0"/>
          </a:p>
        </p:txBody>
      </p:sp>
      <p:sp>
        <p:nvSpPr>
          <p:cNvPr id="31" name="Loans &amp; advances card"/>
          <p:cNvSpPr/>
          <p:nvPr/>
        </p:nvSpPr>
        <p:spPr>
          <a:xfrm>
            <a:off x="8970264" y="2578608"/>
            <a:ext cx="2606040" cy="1005840"/>
          </a:xfrm>
          <a:prstGeom prst="roundRect">
            <a:avLst>
              <a:gd name="adj" fmla="val 10909"/>
            </a:avLst>
          </a:prstGeom>
          <a:solidFill>
            <a:schemeClr val="bg2"/>
          </a:solidFill>
          <a:ln w="9525">
            <a:solidFill>
              <a:srgbClr val="E2E4F3"/>
            </a:solidFill>
            <a:prstDash val="solid"/>
          </a:ln>
        </p:spPr>
      </p:sp>
      <p:sp>
        <p:nvSpPr>
          <p:cNvPr id="32" name="Loans &amp; advances icon circle"/>
          <p:cNvSpPr/>
          <p:nvPr/>
        </p:nvSpPr>
        <p:spPr>
          <a:xfrm>
            <a:off x="9198864" y="2825496"/>
            <a:ext cx="512064" cy="512064"/>
          </a:xfrm>
          <a:prstGeom prst="ellipse">
            <a:avLst/>
          </a:prstGeom>
          <a:solidFill>
            <a:srgbClr val="E6E7FD"/>
          </a:solidFill>
          <a:ln w="12700">
            <a:solidFill>
              <a:srgbClr val="E6E7FD"/>
            </a:solidFill>
            <a:prstDash val="solid"/>
          </a:ln>
        </p:spPr>
      </p:sp>
      <p:pic>
        <p:nvPicPr>
          <p:cNvPr id="33" name="Loans &amp; advances icon" descr="preencoded.png">    </p:cNvPr>
          <p:cNvPicPr>
            <a:picLocks noChangeAspect="1"/>
          </p:cNvPicPr>
          <p:nvPr/>
        </p:nvPicPr>
        <p:blipFill>
          <a:blip r:embed="rId8"/>
          <a:stretch>
            <a:fillRect/>
          </a:stretch>
        </p:blipFill>
        <p:spPr>
          <a:xfrm>
            <a:off x="9326880" y="2953512"/>
            <a:ext cx="256032" cy="256032"/>
          </a:xfrm>
          <a:prstGeom prst="rect">
            <a:avLst/>
          </a:prstGeom>
        </p:spPr>
      </p:pic>
      <p:sp>
        <p:nvSpPr>
          <p:cNvPr id="34" name="Loans &amp;amp; advances label"/>
          <p:cNvSpPr txBox="1"/>
          <p:nvPr/>
        </p:nvSpPr>
        <p:spPr>
          <a:xfrm>
            <a:off x="9866376" y="2578608"/>
            <a:ext cx="1645920" cy="1005840"/>
          </a:xfrm>
          <a:prstGeom prst="rect">
            <a:avLst/>
          </a:prstGeom>
          <a:noFill/>
          <a:ln/>
        </p:spPr>
        <p:txBody>
          <a:bodyPr wrap="square" lIns="0" tIns="0" rIns="0" bIns="0" rtlCol="0" anchor="ctr"/>
          <a:lstStyle/>
          <a:p>
            <a:pPr indent="0" marL="0">
              <a:buNone/>
            </a:pPr>
            <a:r>
              <a:rPr lang="en-US" sz="1500" b="1" dirty="0">
                <a:solidFill>
                  <a:schemeClr val="tx1"/>
                </a:solidFill>
              </a:rPr>
              <a:t>Loans &amp; advances</a:t>
            </a:r>
            <a:endParaRPr lang="en-US" sz="1500" dirty="0"/>
          </a:p>
        </p:txBody>
      </p:sp>
      <p:sp>
        <p:nvSpPr>
          <p:cNvPr id="35" name="End of service card"/>
          <p:cNvSpPr/>
          <p:nvPr/>
        </p:nvSpPr>
        <p:spPr>
          <a:xfrm>
            <a:off x="548640" y="3785616"/>
            <a:ext cx="2606040" cy="1005840"/>
          </a:xfrm>
          <a:prstGeom prst="roundRect">
            <a:avLst>
              <a:gd name="adj" fmla="val 10909"/>
            </a:avLst>
          </a:prstGeom>
          <a:solidFill>
            <a:schemeClr val="bg2"/>
          </a:solidFill>
          <a:ln w="9525">
            <a:solidFill>
              <a:srgbClr val="E2E4F3"/>
            </a:solidFill>
            <a:prstDash val="solid"/>
          </a:ln>
        </p:spPr>
      </p:sp>
      <p:sp>
        <p:nvSpPr>
          <p:cNvPr id="36" name="End of service icon circle"/>
          <p:cNvSpPr/>
          <p:nvPr/>
        </p:nvSpPr>
        <p:spPr>
          <a:xfrm>
            <a:off x="777240" y="4032504"/>
            <a:ext cx="512064" cy="512064"/>
          </a:xfrm>
          <a:prstGeom prst="ellipse">
            <a:avLst/>
          </a:prstGeom>
          <a:solidFill>
            <a:srgbClr val="E6E7FD"/>
          </a:solidFill>
          <a:ln w="12700">
            <a:solidFill>
              <a:srgbClr val="E6E7FD"/>
            </a:solidFill>
            <a:prstDash val="solid"/>
          </a:ln>
        </p:spPr>
      </p:sp>
      <p:pic>
        <p:nvPicPr>
          <p:cNvPr id="37" name="End of service icon" descr="preencoded.png">    </p:cNvPr>
          <p:cNvPicPr>
            <a:picLocks noChangeAspect="1"/>
          </p:cNvPicPr>
          <p:nvPr/>
        </p:nvPicPr>
        <p:blipFill>
          <a:blip r:embed="rId9"/>
          <a:stretch>
            <a:fillRect/>
          </a:stretch>
        </p:blipFill>
        <p:spPr>
          <a:xfrm>
            <a:off x="905256" y="4160520"/>
            <a:ext cx="256032" cy="256032"/>
          </a:xfrm>
          <a:prstGeom prst="rect">
            <a:avLst/>
          </a:prstGeom>
        </p:spPr>
      </p:pic>
      <p:sp>
        <p:nvSpPr>
          <p:cNvPr id="38" name="End of service label"/>
          <p:cNvSpPr txBox="1"/>
          <p:nvPr/>
        </p:nvSpPr>
        <p:spPr>
          <a:xfrm>
            <a:off x="1444752" y="3785616"/>
            <a:ext cx="1645920" cy="1005840"/>
          </a:xfrm>
          <a:prstGeom prst="rect">
            <a:avLst/>
          </a:prstGeom>
          <a:noFill/>
          <a:ln/>
        </p:spPr>
        <p:txBody>
          <a:bodyPr wrap="square" lIns="0" tIns="0" rIns="0" bIns="0" rtlCol="0" anchor="ctr"/>
          <a:lstStyle/>
          <a:p>
            <a:pPr indent="0" marL="0">
              <a:buNone/>
            </a:pPr>
            <a:r>
              <a:rPr lang="en-US" sz="1500" b="1" dirty="0">
                <a:solidFill>
                  <a:schemeClr val="tx1"/>
                </a:solidFill>
              </a:rPr>
              <a:t>End of service</a:t>
            </a:r>
            <a:endParaRPr lang="en-US" sz="1500" dirty="0"/>
          </a:p>
        </p:txBody>
      </p:sp>
      <p:sp>
        <p:nvSpPr>
          <p:cNvPr id="39" name="Documents &amp; expiry card"/>
          <p:cNvSpPr/>
          <p:nvPr/>
        </p:nvSpPr>
        <p:spPr>
          <a:xfrm>
            <a:off x="3355848" y="3785616"/>
            <a:ext cx="2606040" cy="1005840"/>
          </a:xfrm>
          <a:prstGeom prst="roundRect">
            <a:avLst>
              <a:gd name="adj" fmla="val 10909"/>
            </a:avLst>
          </a:prstGeom>
          <a:solidFill>
            <a:schemeClr val="bg2"/>
          </a:solidFill>
          <a:ln w="9525">
            <a:solidFill>
              <a:srgbClr val="E2E4F3"/>
            </a:solidFill>
            <a:prstDash val="solid"/>
          </a:ln>
        </p:spPr>
      </p:sp>
      <p:sp>
        <p:nvSpPr>
          <p:cNvPr id="40" name="Documents &amp; expiry icon circle"/>
          <p:cNvSpPr/>
          <p:nvPr/>
        </p:nvSpPr>
        <p:spPr>
          <a:xfrm>
            <a:off x="3584448" y="4032504"/>
            <a:ext cx="512064" cy="512064"/>
          </a:xfrm>
          <a:prstGeom prst="ellipse">
            <a:avLst/>
          </a:prstGeom>
          <a:solidFill>
            <a:srgbClr val="E6E7FD"/>
          </a:solidFill>
          <a:ln w="12700">
            <a:solidFill>
              <a:srgbClr val="E6E7FD"/>
            </a:solidFill>
            <a:prstDash val="solid"/>
          </a:ln>
        </p:spPr>
      </p:sp>
      <p:pic>
        <p:nvPicPr>
          <p:cNvPr id="41" name="Documents &amp; expiry icon" descr="preencoded.png">    </p:cNvPr>
          <p:cNvPicPr>
            <a:picLocks noChangeAspect="1"/>
          </p:cNvPicPr>
          <p:nvPr/>
        </p:nvPicPr>
        <p:blipFill>
          <a:blip r:embed="rId10"/>
          <a:stretch>
            <a:fillRect/>
          </a:stretch>
        </p:blipFill>
        <p:spPr>
          <a:xfrm>
            <a:off x="3712464" y="4160520"/>
            <a:ext cx="256032" cy="256032"/>
          </a:xfrm>
          <a:prstGeom prst="rect">
            <a:avLst/>
          </a:prstGeom>
        </p:spPr>
      </p:pic>
      <p:sp>
        <p:nvSpPr>
          <p:cNvPr id="42" name="Documents &amp;amp; expiry label"/>
          <p:cNvSpPr txBox="1"/>
          <p:nvPr/>
        </p:nvSpPr>
        <p:spPr>
          <a:xfrm>
            <a:off x="4251960" y="3785616"/>
            <a:ext cx="1645920" cy="1005840"/>
          </a:xfrm>
          <a:prstGeom prst="rect">
            <a:avLst/>
          </a:prstGeom>
          <a:noFill/>
          <a:ln/>
        </p:spPr>
        <p:txBody>
          <a:bodyPr wrap="square" lIns="0" tIns="0" rIns="0" bIns="0" rtlCol="0" anchor="ctr"/>
          <a:lstStyle/>
          <a:p>
            <a:pPr indent="0" marL="0">
              <a:buNone/>
            </a:pPr>
            <a:r>
              <a:rPr lang="en-US" sz="1500" b="1" dirty="0">
                <a:solidFill>
                  <a:schemeClr val="tx1"/>
                </a:solidFill>
              </a:rPr>
              <a:t>Documents &amp; expiry</a:t>
            </a:r>
            <a:endParaRPr lang="en-US" sz="1500" dirty="0"/>
          </a:p>
        </p:txBody>
      </p:sp>
      <p:sp>
        <p:nvSpPr>
          <p:cNvPr id="43" name="Insurance card"/>
          <p:cNvSpPr/>
          <p:nvPr/>
        </p:nvSpPr>
        <p:spPr>
          <a:xfrm>
            <a:off x="6163056" y="3785616"/>
            <a:ext cx="2606040" cy="1005840"/>
          </a:xfrm>
          <a:prstGeom prst="roundRect">
            <a:avLst>
              <a:gd name="adj" fmla="val 10909"/>
            </a:avLst>
          </a:prstGeom>
          <a:solidFill>
            <a:schemeClr val="bg2"/>
          </a:solidFill>
          <a:ln w="9525">
            <a:solidFill>
              <a:srgbClr val="E2E4F3"/>
            </a:solidFill>
            <a:prstDash val="solid"/>
          </a:ln>
        </p:spPr>
      </p:sp>
      <p:sp>
        <p:nvSpPr>
          <p:cNvPr id="44" name="Insurance icon circle"/>
          <p:cNvSpPr/>
          <p:nvPr/>
        </p:nvSpPr>
        <p:spPr>
          <a:xfrm>
            <a:off x="6391656" y="4032504"/>
            <a:ext cx="512064" cy="512064"/>
          </a:xfrm>
          <a:prstGeom prst="ellipse">
            <a:avLst/>
          </a:prstGeom>
          <a:solidFill>
            <a:srgbClr val="E6E7FD"/>
          </a:solidFill>
          <a:ln w="12700">
            <a:solidFill>
              <a:srgbClr val="E6E7FD"/>
            </a:solidFill>
            <a:prstDash val="solid"/>
          </a:ln>
        </p:spPr>
      </p:sp>
      <p:pic>
        <p:nvPicPr>
          <p:cNvPr id="45" name="Insurance icon" descr="preencoded.png">    </p:cNvPr>
          <p:cNvPicPr>
            <a:picLocks noChangeAspect="1"/>
          </p:cNvPicPr>
          <p:nvPr/>
        </p:nvPicPr>
        <p:blipFill>
          <a:blip r:embed="rId11"/>
          <a:stretch>
            <a:fillRect/>
          </a:stretch>
        </p:blipFill>
        <p:spPr>
          <a:xfrm>
            <a:off x="6519672" y="4160520"/>
            <a:ext cx="256032" cy="256032"/>
          </a:xfrm>
          <a:prstGeom prst="rect">
            <a:avLst/>
          </a:prstGeom>
        </p:spPr>
      </p:pic>
      <p:sp>
        <p:nvSpPr>
          <p:cNvPr id="46" name="Insurance label"/>
          <p:cNvSpPr txBox="1"/>
          <p:nvPr/>
        </p:nvSpPr>
        <p:spPr>
          <a:xfrm>
            <a:off x="7059168" y="3785616"/>
            <a:ext cx="1645920" cy="1005840"/>
          </a:xfrm>
          <a:prstGeom prst="rect">
            <a:avLst/>
          </a:prstGeom>
          <a:noFill/>
          <a:ln/>
        </p:spPr>
        <p:txBody>
          <a:bodyPr wrap="square" lIns="0" tIns="0" rIns="0" bIns="0" rtlCol="0" anchor="ctr"/>
          <a:lstStyle/>
          <a:p>
            <a:pPr indent="0" marL="0">
              <a:buNone/>
            </a:pPr>
            <a:r>
              <a:rPr lang="en-US" sz="1500" b="1" dirty="0">
                <a:solidFill>
                  <a:schemeClr val="tx1"/>
                </a:solidFill>
              </a:rPr>
              <a:t>Insurance</a:t>
            </a:r>
            <a:endParaRPr lang="en-US" sz="1500" dirty="0"/>
          </a:p>
        </p:txBody>
      </p:sp>
      <p:sp>
        <p:nvSpPr>
          <p:cNvPr id="47" name="Company assets card"/>
          <p:cNvSpPr/>
          <p:nvPr/>
        </p:nvSpPr>
        <p:spPr>
          <a:xfrm>
            <a:off x="8970264" y="3785616"/>
            <a:ext cx="2606040" cy="1005840"/>
          </a:xfrm>
          <a:prstGeom prst="roundRect">
            <a:avLst>
              <a:gd name="adj" fmla="val 10909"/>
            </a:avLst>
          </a:prstGeom>
          <a:solidFill>
            <a:schemeClr val="bg2"/>
          </a:solidFill>
          <a:ln w="9525">
            <a:solidFill>
              <a:srgbClr val="E2E4F3"/>
            </a:solidFill>
            <a:prstDash val="solid"/>
          </a:ln>
        </p:spPr>
      </p:sp>
      <p:sp>
        <p:nvSpPr>
          <p:cNvPr id="48" name="Company assets icon circle"/>
          <p:cNvSpPr/>
          <p:nvPr/>
        </p:nvSpPr>
        <p:spPr>
          <a:xfrm>
            <a:off x="9198864" y="4032504"/>
            <a:ext cx="512064" cy="512064"/>
          </a:xfrm>
          <a:prstGeom prst="ellipse">
            <a:avLst/>
          </a:prstGeom>
          <a:solidFill>
            <a:srgbClr val="E6E7FD"/>
          </a:solidFill>
          <a:ln w="12700">
            <a:solidFill>
              <a:srgbClr val="E6E7FD"/>
            </a:solidFill>
            <a:prstDash val="solid"/>
          </a:ln>
        </p:spPr>
      </p:sp>
      <p:pic>
        <p:nvPicPr>
          <p:cNvPr id="49" name="Company assets icon" descr="preencoded.png">    </p:cNvPr>
          <p:cNvPicPr>
            <a:picLocks noChangeAspect="1"/>
          </p:cNvPicPr>
          <p:nvPr/>
        </p:nvPicPr>
        <p:blipFill>
          <a:blip r:embed="rId12"/>
          <a:stretch>
            <a:fillRect/>
          </a:stretch>
        </p:blipFill>
        <p:spPr>
          <a:xfrm>
            <a:off x="9326880" y="4160520"/>
            <a:ext cx="256032" cy="256032"/>
          </a:xfrm>
          <a:prstGeom prst="rect">
            <a:avLst/>
          </a:prstGeom>
        </p:spPr>
      </p:pic>
      <p:sp>
        <p:nvSpPr>
          <p:cNvPr id="50" name="Company assets label"/>
          <p:cNvSpPr txBox="1"/>
          <p:nvPr/>
        </p:nvSpPr>
        <p:spPr>
          <a:xfrm>
            <a:off x="9866376" y="3785616"/>
            <a:ext cx="1645920" cy="1005840"/>
          </a:xfrm>
          <a:prstGeom prst="rect">
            <a:avLst/>
          </a:prstGeom>
          <a:noFill/>
          <a:ln/>
        </p:spPr>
        <p:txBody>
          <a:bodyPr wrap="square" lIns="0" tIns="0" rIns="0" bIns="0" rtlCol="0" anchor="ctr"/>
          <a:lstStyle/>
          <a:p>
            <a:pPr indent="0" marL="0">
              <a:buNone/>
            </a:pPr>
            <a:r>
              <a:rPr lang="en-US" sz="1500" b="1" dirty="0">
                <a:solidFill>
                  <a:schemeClr val="tx1"/>
                </a:solidFill>
              </a:rPr>
              <a:t>Company assets</a:t>
            </a:r>
            <a:endParaRPr lang="en-US" sz="1500" dirty="0"/>
          </a:p>
        </p:txBody>
      </p:sp>
      <p:sp>
        <p:nvSpPr>
          <p:cNvPr id="51" name="On/offboarding card"/>
          <p:cNvSpPr/>
          <p:nvPr/>
        </p:nvSpPr>
        <p:spPr>
          <a:xfrm>
            <a:off x="548640" y="4992624"/>
            <a:ext cx="2606040" cy="1005840"/>
          </a:xfrm>
          <a:prstGeom prst="roundRect">
            <a:avLst>
              <a:gd name="adj" fmla="val 10909"/>
            </a:avLst>
          </a:prstGeom>
          <a:solidFill>
            <a:schemeClr val="bg2"/>
          </a:solidFill>
          <a:ln w="9525">
            <a:solidFill>
              <a:srgbClr val="E2E4F3"/>
            </a:solidFill>
            <a:prstDash val="solid"/>
          </a:ln>
        </p:spPr>
      </p:sp>
      <p:sp>
        <p:nvSpPr>
          <p:cNvPr id="52" name="On/offboarding icon circle"/>
          <p:cNvSpPr/>
          <p:nvPr/>
        </p:nvSpPr>
        <p:spPr>
          <a:xfrm>
            <a:off x="777240" y="5239512"/>
            <a:ext cx="512064" cy="512064"/>
          </a:xfrm>
          <a:prstGeom prst="ellipse">
            <a:avLst/>
          </a:prstGeom>
          <a:solidFill>
            <a:srgbClr val="E6E7FD"/>
          </a:solidFill>
          <a:ln w="12700">
            <a:solidFill>
              <a:srgbClr val="E6E7FD"/>
            </a:solidFill>
            <a:prstDash val="solid"/>
          </a:ln>
        </p:spPr>
      </p:sp>
      <p:pic>
        <p:nvPicPr>
          <p:cNvPr id="53" name="On/offboarding icon" descr="preencoded.png">    </p:cNvPr>
          <p:cNvPicPr>
            <a:picLocks noChangeAspect="1"/>
          </p:cNvPicPr>
          <p:nvPr/>
        </p:nvPicPr>
        <p:blipFill>
          <a:blip r:embed="rId13"/>
          <a:stretch>
            <a:fillRect/>
          </a:stretch>
        </p:blipFill>
        <p:spPr>
          <a:xfrm>
            <a:off x="905256" y="5367528"/>
            <a:ext cx="256032" cy="256032"/>
          </a:xfrm>
          <a:prstGeom prst="rect">
            <a:avLst/>
          </a:prstGeom>
        </p:spPr>
      </p:pic>
      <p:sp>
        <p:nvSpPr>
          <p:cNvPr id="54" name="On/offboarding label"/>
          <p:cNvSpPr txBox="1"/>
          <p:nvPr/>
        </p:nvSpPr>
        <p:spPr>
          <a:xfrm>
            <a:off x="1444752" y="4992624"/>
            <a:ext cx="1645920" cy="1005840"/>
          </a:xfrm>
          <a:prstGeom prst="rect">
            <a:avLst/>
          </a:prstGeom>
          <a:noFill/>
          <a:ln/>
        </p:spPr>
        <p:txBody>
          <a:bodyPr wrap="square" lIns="0" tIns="0" rIns="0" bIns="0" rtlCol="0" anchor="ctr"/>
          <a:lstStyle/>
          <a:p>
            <a:pPr indent="0" marL="0">
              <a:buNone/>
            </a:pPr>
            <a:r>
              <a:rPr lang="en-US" sz="1500" b="1" dirty="0">
                <a:solidFill>
                  <a:schemeClr val="tx1"/>
                </a:solidFill>
              </a:rPr>
              <a:t>On/offboarding</a:t>
            </a:r>
            <a:endParaRPr lang="en-US" sz="1500" dirty="0"/>
          </a:p>
        </p:txBody>
      </p:sp>
      <p:sp>
        <p:nvSpPr>
          <p:cNvPr id="55" name="Recruitment card"/>
          <p:cNvSpPr/>
          <p:nvPr/>
        </p:nvSpPr>
        <p:spPr>
          <a:xfrm>
            <a:off x="3355848" y="4992624"/>
            <a:ext cx="2606040" cy="1005840"/>
          </a:xfrm>
          <a:prstGeom prst="roundRect">
            <a:avLst>
              <a:gd name="adj" fmla="val 10909"/>
            </a:avLst>
          </a:prstGeom>
          <a:solidFill>
            <a:schemeClr val="bg2"/>
          </a:solidFill>
          <a:ln w="9525">
            <a:solidFill>
              <a:srgbClr val="E2E4F3"/>
            </a:solidFill>
            <a:prstDash val="solid"/>
          </a:ln>
        </p:spPr>
      </p:sp>
      <p:sp>
        <p:nvSpPr>
          <p:cNvPr id="56" name="Recruitment icon circle"/>
          <p:cNvSpPr/>
          <p:nvPr/>
        </p:nvSpPr>
        <p:spPr>
          <a:xfrm>
            <a:off x="3584448" y="5239512"/>
            <a:ext cx="512064" cy="512064"/>
          </a:xfrm>
          <a:prstGeom prst="ellipse">
            <a:avLst/>
          </a:prstGeom>
          <a:solidFill>
            <a:srgbClr val="E6E7FD"/>
          </a:solidFill>
          <a:ln w="12700">
            <a:solidFill>
              <a:srgbClr val="E6E7FD"/>
            </a:solidFill>
            <a:prstDash val="solid"/>
          </a:ln>
        </p:spPr>
      </p:sp>
      <p:pic>
        <p:nvPicPr>
          <p:cNvPr id="57" name="Recruitment icon" descr="preencoded.png">    </p:cNvPr>
          <p:cNvPicPr>
            <a:picLocks noChangeAspect="1"/>
          </p:cNvPicPr>
          <p:nvPr/>
        </p:nvPicPr>
        <p:blipFill>
          <a:blip r:embed="rId14"/>
          <a:stretch>
            <a:fillRect/>
          </a:stretch>
        </p:blipFill>
        <p:spPr>
          <a:xfrm>
            <a:off x="3712464" y="5367528"/>
            <a:ext cx="256032" cy="256032"/>
          </a:xfrm>
          <a:prstGeom prst="rect">
            <a:avLst/>
          </a:prstGeom>
        </p:spPr>
      </p:pic>
      <p:sp>
        <p:nvSpPr>
          <p:cNvPr id="58" name="Recruitment label"/>
          <p:cNvSpPr txBox="1"/>
          <p:nvPr/>
        </p:nvSpPr>
        <p:spPr>
          <a:xfrm>
            <a:off x="4251960" y="4992624"/>
            <a:ext cx="1645920" cy="1005840"/>
          </a:xfrm>
          <a:prstGeom prst="rect">
            <a:avLst/>
          </a:prstGeom>
          <a:noFill/>
          <a:ln/>
        </p:spPr>
        <p:txBody>
          <a:bodyPr wrap="square" lIns="0" tIns="0" rIns="0" bIns="0" rtlCol="0" anchor="ctr"/>
          <a:lstStyle/>
          <a:p>
            <a:pPr indent="0" marL="0">
              <a:buNone/>
            </a:pPr>
            <a:r>
              <a:rPr lang="en-US" sz="1500" b="1" dirty="0">
                <a:solidFill>
                  <a:schemeClr val="tx1"/>
                </a:solidFill>
              </a:rPr>
              <a:t>Recruitment</a:t>
            </a:r>
            <a:endParaRPr lang="en-US" sz="1500" dirty="0"/>
          </a:p>
        </p:txBody>
      </p:sp>
      <p:sp>
        <p:nvSpPr>
          <p:cNvPr id="59" name="Performance reviews card"/>
          <p:cNvSpPr/>
          <p:nvPr/>
        </p:nvSpPr>
        <p:spPr>
          <a:xfrm>
            <a:off x="6163056" y="4992624"/>
            <a:ext cx="2606040" cy="1005840"/>
          </a:xfrm>
          <a:prstGeom prst="roundRect">
            <a:avLst>
              <a:gd name="adj" fmla="val 10909"/>
            </a:avLst>
          </a:prstGeom>
          <a:solidFill>
            <a:schemeClr val="bg2"/>
          </a:solidFill>
          <a:ln w="9525">
            <a:solidFill>
              <a:srgbClr val="E2E4F3"/>
            </a:solidFill>
            <a:prstDash val="solid"/>
          </a:ln>
        </p:spPr>
      </p:sp>
      <p:sp>
        <p:nvSpPr>
          <p:cNvPr id="60" name="Performance reviews icon circle"/>
          <p:cNvSpPr/>
          <p:nvPr/>
        </p:nvSpPr>
        <p:spPr>
          <a:xfrm>
            <a:off x="6391656" y="5239512"/>
            <a:ext cx="512064" cy="512064"/>
          </a:xfrm>
          <a:prstGeom prst="ellipse">
            <a:avLst/>
          </a:prstGeom>
          <a:solidFill>
            <a:srgbClr val="E6E7FD"/>
          </a:solidFill>
          <a:ln w="12700">
            <a:solidFill>
              <a:srgbClr val="E6E7FD"/>
            </a:solidFill>
            <a:prstDash val="solid"/>
          </a:ln>
        </p:spPr>
      </p:sp>
      <p:pic>
        <p:nvPicPr>
          <p:cNvPr id="61" name="Performance reviews icon" descr="preencoded.png">    </p:cNvPr>
          <p:cNvPicPr>
            <a:picLocks noChangeAspect="1"/>
          </p:cNvPicPr>
          <p:nvPr/>
        </p:nvPicPr>
        <p:blipFill>
          <a:blip r:embed="rId15"/>
          <a:stretch>
            <a:fillRect/>
          </a:stretch>
        </p:blipFill>
        <p:spPr>
          <a:xfrm>
            <a:off x="6519672" y="5367528"/>
            <a:ext cx="256032" cy="256032"/>
          </a:xfrm>
          <a:prstGeom prst="rect">
            <a:avLst/>
          </a:prstGeom>
        </p:spPr>
      </p:pic>
      <p:sp>
        <p:nvSpPr>
          <p:cNvPr id="62" name="Performance reviews label"/>
          <p:cNvSpPr txBox="1"/>
          <p:nvPr/>
        </p:nvSpPr>
        <p:spPr>
          <a:xfrm>
            <a:off x="7059168" y="4992624"/>
            <a:ext cx="1645920" cy="1005840"/>
          </a:xfrm>
          <a:prstGeom prst="rect">
            <a:avLst/>
          </a:prstGeom>
          <a:noFill/>
          <a:ln/>
        </p:spPr>
        <p:txBody>
          <a:bodyPr wrap="square" lIns="0" tIns="0" rIns="0" bIns="0" rtlCol="0" anchor="ctr"/>
          <a:lstStyle/>
          <a:p>
            <a:pPr indent="0" marL="0">
              <a:buNone/>
            </a:pPr>
            <a:r>
              <a:rPr lang="en-US" sz="1500" b="1" dirty="0">
                <a:solidFill>
                  <a:schemeClr val="tx1"/>
                </a:solidFill>
              </a:rPr>
              <a:t>Performance reviews</a:t>
            </a:r>
            <a:endParaRPr lang="en-US" sz="1500" dirty="0"/>
          </a:p>
        </p:txBody>
      </p:sp>
      <p:sp>
        <p:nvSpPr>
          <p:cNvPr id="63" name="HR letters card"/>
          <p:cNvSpPr/>
          <p:nvPr/>
        </p:nvSpPr>
        <p:spPr>
          <a:xfrm>
            <a:off x="8970264" y="4992624"/>
            <a:ext cx="2606040" cy="1005840"/>
          </a:xfrm>
          <a:prstGeom prst="roundRect">
            <a:avLst>
              <a:gd name="adj" fmla="val 10909"/>
            </a:avLst>
          </a:prstGeom>
          <a:solidFill>
            <a:schemeClr val="bg2"/>
          </a:solidFill>
          <a:ln w="9525">
            <a:solidFill>
              <a:srgbClr val="E2E4F3"/>
            </a:solidFill>
            <a:prstDash val="solid"/>
          </a:ln>
        </p:spPr>
      </p:sp>
      <p:sp>
        <p:nvSpPr>
          <p:cNvPr id="64" name="HR letters icon circle"/>
          <p:cNvSpPr/>
          <p:nvPr/>
        </p:nvSpPr>
        <p:spPr>
          <a:xfrm>
            <a:off x="9198864" y="5239512"/>
            <a:ext cx="512064" cy="512064"/>
          </a:xfrm>
          <a:prstGeom prst="ellipse">
            <a:avLst/>
          </a:prstGeom>
          <a:solidFill>
            <a:srgbClr val="E6E7FD"/>
          </a:solidFill>
          <a:ln w="12700">
            <a:solidFill>
              <a:srgbClr val="E6E7FD"/>
            </a:solidFill>
            <a:prstDash val="solid"/>
          </a:ln>
        </p:spPr>
      </p:sp>
      <p:pic>
        <p:nvPicPr>
          <p:cNvPr id="65" name="HR letters icon" descr="preencoded.png">    </p:cNvPr>
          <p:cNvPicPr>
            <a:picLocks noChangeAspect="1"/>
          </p:cNvPicPr>
          <p:nvPr/>
        </p:nvPicPr>
        <p:blipFill>
          <a:blip r:embed="rId16"/>
          <a:stretch>
            <a:fillRect/>
          </a:stretch>
        </p:blipFill>
        <p:spPr>
          <a:xfrm>
            <a:off x="9326880" y="5367528"/>
            <a:ext cx="256032" cy="256032"/>
          </a:xfrm>
          <a:prstGeom prst="rect">
            <a:avLst/>
          </a:prstGeom>
        </p:spPr>
      </p:pic>
      <p:sp>
        <p:nvSpPr>
          <p:cNvPr id="66" name="HR letters label"/>
          <p:cNvSpPr txBox="1"/>
          <p:nvPr/>
        </p:nvSpPr>
        <p:spPr>
          <a:xfrm>
            <a:off x="9866376" y="4992624"/>
            <a:ext cx="1645920" cy="1005840"/>
          </a:xfrm>
          <a:prstGeom prst="rect">
            <a:avLst/>
          </a:prstGeom>
          <a:noFill/>
          <a:ln/>
        </p:spPr>
        <p:txBody>
          <a:bodyPr wrap="square" lIns="0" tIns="0" rIns="0" bIns="0" rtlCol="0" anchor="ctr"/>
          <a:lstStyle/>
          <a:p>
            <a:pPr indent="0" marL="0">
              <a:buNone/>
            </a:pPr>
            <a:r>
              <a:rPr lang="en-US" sz="1500" b="1" dirty="0">
                <a:solidFill>
                  <a:schemeClr val="tx1"/>
                </a:solidFill>
              </a:rPr>
              <a:t>HR letters</a:t>
            </a:r>
            <a:endParaRPr lang="en-US" sz="1500" dirty="0"/>
          </a:p>
        </p:txBody>
      </p:sp>
      <p:sp>
        <p:nvSpPr>
          <p:cNvPr id="25" name="Slide Number Placeholder 0"/>
          <p:cNvSpPr>
            <a:spLocks noGrp="1"/>
          </p:cNvSpPr>
          <p:nvPr>
            <p:ph type="sldNum" sz="quarter" idx="4294967295"/>
          </p:nvPr>
        </p:nvSpPr>
        <p:spPr>
          <a:xfrm>
            <a:off x="11155680" y="6336792"/>
            <a:ext cx="502920" cy="292608"/>
          </a:xfrm>
          <a:prstGeom prst="rect">
            <a:avLst/>
          </a:prstGeom>
          <a:extLst>
            <a:ext uri="{C572A759-6A51-4108-AA02-DFA0A04FC94B}">
              <ma14:wrappingTextBoxFlag xmlns:ma14="http://schemas.microsoft.com/office/mac/drawingml/2011/main" val="0"/>
            </a:ext>
          </a:extLst>
        </p:spPr>
        <p:txBody>
          <a:bodyPr/>
          <a:lstStyle>
            <a:lvl1pPr>
              <a:defRPr sz="1000">
                <a:solidFill>
                  <a:srgbClr val="6B6F8E"/>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685800"/>
          </a:xfrm>
          <a:prstGeom prst="rect">
            <a:avLst/>
          </a:prstGeom>
          <a:noFill/>
          <a:ln/>
        </p:spPr>
        <p:txBody>
          <a:bodyPr wrap="square" lIns="0" tIns="0" rIns="0" bIns="0" rtlCol="0" anchor="ctr"/>
          <a:lstStyle/>
          <a:p>
            <a:pPr algn="l" indent="0" marL="0">
              <a:buNone/>
            </a:pPr>
            <a:r>
              <a:rPr lang="en-US" sz="3200" b="1" dirty="0">
                <a:solidFill>
                  <a:schemeClr val="tx1"/>
                </a:solidFill>
              </a:rPr>
              <a:t>Built for UAE companies</a:t>
            </a:r>
            <a:endParaRPr lang="en-US" sz="3200" dirty="0"/>
          </a:p>
        </p:txBody>
      </p:sp>
      <p:sp>
        <p:nvSpPr>
          <p:cNvPr id="3" name="stat 1 card"/>
          <p:cNvSpPr/>
          <p:nvPr/>
        </p:nvSpPr>
        <p:spPr>
          <a:xfrm>
            <a:off x="548640" y="1417320"/>
            <a:ext cx="2606040" cy="2377440"/>
          </a:xfrm>
          <a:prstGeom prst="roundRect">
            <a:avLst>
              <a:gd name="adj" fmla="val 5385"/>
            </a:avLst>
          </a:prstGeom>
          <a:solidFill>
            <a:schemeClr val="tx2"/>
          </a:solidFill>
          <a:ln w="9525">
            <a:solidFill>
              <a:srgbClr val="0F1035"/>
            </a:solidFill>
            <a:prstDash val="solid"/>
          </a:ln>
        </p:spPr>
      </p:sp>
      <p:sp>
        <p:nvSpPr>
          <p:cNvPr id="4" name="stat 1 value"/>
          <p:cNvSpPr txBox="1"/>
          <p:nvPr/>
        </p:nvSpPr>
        <p:spPr>
          <a:xfrm>
            <a:off x="777240" y="1645920"/>
            <a:ext cx="2194560" cy="868680"/>
          </a:xfrm>
          <a:prstGeom prst="rect">
            <a:avLst/>
          </a:prstGeom>
          <a:noFill/>
          <a:ln/>
        </p:spPr>
        <p:txBody>
          <a:bodyPr wrap="square" lIns="0" tIns="0" rIns="0" bIns="0" rtlCol="0" anchor="ctr"/>
          <a:lstStyle/>
          <a:p>
            <a:pPr indent="0" marL="0">
              <a:buNone/>
            </a:pPr>
            <a:r>
              <a:rPr lang="en-US" sz="4000" b="1" dirty="0">
                <a:solidFill>
                  <a:schemeClr val="accent2"/>
                </a:solidFill>
              </a:rPr>
              <a:t>WPS</a:t>
            </a:r>
            <a:endParaRPr lang="en-US" sz="4000" dirty="0"/>
          </a:p>
        </p:txBody>
      </p:sp>
      <p:sp>
        <p:nvSpPr>
          <p:cNvPr id="5" name="stat 1 label"/>
          <p:cNvSpPr txBox="1"/>
          <p:nvPr/>
        </p:nvSpPr>
        <p:spPr>
          <a:xfrm>
            <a:off x="777240" y="2560320"/>
            <a:ext cx="2194560" cy="1097280"/>
          </a:xfrm>
          <a:prstGeom prst="rect">
            <a:avLst/>
          </a:prstGeom>
          <a:noFill/>
          <a:ln/>
        </p:spPr>
        <p:txBody>
          <a:bodyPr wrap="square" lIns="0" tIns="0" rIns="0" bIns="0" rtlCol="0" anchor="t"/>
          <a:lstStyle/>
          <a:p>
            <a:pPr indent="0" marL="0">
              <a:buNone/>
            </a:pPr>
            <a:r>
              <a:rPr lang="en-US" sz="1400" dirty="0">
                <a:solidFill>
                  <a:schemeClr val="bg1"/>
                </a:solidFill>
              </a:rPr>
              <a:t>Salary file (SIF) for your bank or exchange house — straight from payroll</a:t>
            </a:r>
            <a:endParaRPr lang="en-US" sz="1400" dirty="0"/>
          </a:p>
        </p:txBody>
      </p:sp>
      <p:sp>
        <p:nvSpPr>
          <p:cNvPr id="6" name="stat 2 card"/>
          <p:cNvSpPr/>
          <p:nvPr/>
        </p:nvSpPr>
        <p:spPr>
          <a:xfrm>
            <a:off x="3355848" y="1417320"/>
            <a:ext cx="2606040" cy="2377440"/>
          </a:xfrm>
          <a:prstGeom prst="roundRect">
            <a:avLst>
              <a:gd name="adj" fmla="val 5385"/>
            </a:avLst>
          </a:prstGeom>
          <a:solidFill>
            <a:schemeClr val="bg2"/>
          </a:solidFill>
          <a:ln w="9525">
            <a:solidFill>
              <a:srgbClr val="E2E4F3"/>
            </a:solidFill>
            <a:prstDash val="solid"/>
          </a:ln>
        </p:spPr>
      </p:sp>
      <p:sp>
        <p:nvSpPr>
          <p:cNvPr id="7" name="stat 2 value"/>
          <p:cNvSpPr txBox="1"/>
          <p:nvPr/>
        </p:nvSpPr>
        <p:spPr>
          <a:xfrm>
            <a:off x="3584448" y="1645920"/>
            <a:ext cx="2194560" cy="868680"/>
          </a:xfrm>
          <a:prstGeom prst="rect">
            <a:avLst/>
          </a:prstGeom>
          <a:noFill/>
          <a:ln/>
        </p:spPr>
        <p:txBody>
          <a:bodyPr wrap="square" lIns="0" tIns="0" rIns="0" bIns="0" rtlCol="0" anchor="ctr"/>
          <a:lstStyle/>
          <a:p>
            <a:pPr indent="0" marL="0">
              <a:buNone/>
            </a:pPr>
            <a:r>
              <a:rPr lang="en-US" sz="4000" b="1" dirty="0">
                <a:solidFill>
                  <a:schemeClr val="accent1"/>
                </a:solidFill>
              </a:rPr>
              <a:t>Art. 51</a:t>
            </a:r>
            <a:endParaRPr lang="en-US" sz="4000" dirty="0"/>
          </a:p>
        </p:txBody>
      </p:sp>
      <p:sp>
        <p:nvSpPr>
          <p:cNvPr id="8" name="stat 2 label"/>
          <p:cNvSpPr txBox="1"/>
          <p:nvPr/>
        </p:nvSpPr>
        <p:spPr>
          <a:xfrm>
            <a:off x="3584448" y="2560320"/>
            <a:ext cx="2194560" cy="1097280"/>
          </a:xfrm>
          <a:prstGeom prst="rect">
            <a:avLst/>
          </a:prstGeom>
          <a:noFill/>
          <a:ln/>
        </p:spPr>
        <p:txBody>
          <a:bodyPr wrap="square" lIns="0" tIns="0" rIns="0" bIns="0" rtlCol="0" anchor="t"/>
          <a:lstStyle/>
          <a:p>
            <a:pPr indent="0" marL="0">
              <a:buNone/>
            </a:pPr>
            <a:r>
              <a:rPr lang="en-US" sz="1400" dirty="0">
                <a:solidFill>
                  <a:schemeClr val="tx1"/>
                </a:solidFill>
              </a:rPr>
              <a:t>End-of-service gratuity under UAE Labour Law, calculated for you</a:t>
            </a:r>
            <a:endParaRPr lang="en-US" sz="1400" dirty="0"/>
          </a:p>
        </p:txBody>
      </p:sp>
      <p:sp>
        <p:nvSpPr>
          <p:cNvPr id="9" name="stat 3 card"/>
          <p:cNvSpPr/>
          <p:nvPr/>
        </p:nvSpPr>
        <p:spPr>
          <a:xfrm>
            <a:off x="6163056" y="1417320"/>
            <a:ext cx="2606040" cy="2377440"/>
          </a:xfrm>
          <a:prstGeom prst="roundRect">
            <a:avLst>
              <a:gd name="adj" fmla="val 5385"/>
            </a:avLst>
          </a:prstGeom>
          <a:solidFill>
            <a:schemeClr val="tx2"/>
          </a:solidFill>
          <a:ln w="9525">
            <a:solidFill>
              <a:srgbClr val="0F1035"/>
            </a:solidFill>
            <a:prstDash val="solid"/>
          </a:ln>
        </p:spPr>
      </p:sp>
      <p:sp>
        <p:nvSpPr>
          <p:cNvPr id="10" name="stat 3 value"/>
          <p:cNvSpPr txBox="1"/>
          <p:nvPr/>
        </p:nvSpPr>
        <p:spPr>
          <a:xfrm>
            <a:off x="6391656" y="1645920"/>
            <a:ext cx="2194560" cy="868680"/>
          </a:xfrm>
          <a:prstGeom prst="rect">
            <a:avLst/>
          </a:prstGeom>
          <a:noFill/>
          <a:ln/>
        </p:spPr>
        <p:txBody>
          <a:bodyPr wrap="square" lIns="0" tIns="0" rIns="0" bIns="0" rtlCol="0" anchor="ctr"/>
          <a:lstStyle/>
          <a:p>
            <a:pPr indent="0" marL="0">
              <a:buNone/>
            </a:pPr>
            <a:r>
              <a:rPr lang="en-US" sz="4000" b="1" dirty="0">
                <a:solidFill>
                  <a:schemeClr val="accent2"/>
                </a:solidFill>
              </a:rPr>
              <a:t>30 days</a:t>
            </a:r>
            <a:endParaRPr lang="en-US" sz="4000" dirty="0"/>
          </a:p>
        </p:txBody>
      </p:sp>
      <p:sp>
        <p:nvSpPr>
          <p:cNvPr id="11" name="stat 3 label"/>
          <p:cNvSpPr txBox="1"/>
          <p:nvPr/>
        </p:nvSpPr>
        <p:spPr>
          <a:xfrm>
            <a:off x="6391656" y="2560320"/>
            <a:ext cx="2194560" cy="1097280"/>
          </a:xfrm>
          <a:prstGeom prst="rect">
            <a:avLst/>
          </a:prstGeom>
          <a:noFill/>
          <a:ln/>
        </p:spPr>
        <p:txBody>
          <a:bodyPr wrap="square" lIns="0" tIns="0" rIns="0" bIns="0" rtlCol="0" anchor="t"/>
          <a:lstStyle/>
          <a:p>
            <a:pPr indent="0" marL="0">
              <a:buNone/>
            </a:pPr>
            <a:r>
              <a:rPr lang="en-US" sz="1400" dirty="0">
                <a:solidFill>
                  <a:schemeClr val="bg1"/>
                </a:solidFill>
              </a:rPr>
              <a:t>Free trial with up to 10 staff and every feature switched on</a:t>
            </a:r>
            <a:endParaRPr lang="en-US" sz="1400" dirty="0"/>
          </a:p>
        </p:txBody>
      </p:sp>
      <p:sp>
        <p:nvSpPr>
          <p:cNvPr id="12" name="stat 4 card"/>
          <p:cNvSpPr/>
          <p:nvPr/>
        </p:nvSpPr>
        <p:spPr>
          <a:xfrm>
            <a:off x="8970264" y="1417320"/>
            <a:ext cx="2606040" cy="2377440"/>
          </a:xfrm>
          <a:prstGeom prst="roundRect">
            <a:avLst>
              <a:gd name="adj" fmla="val 5385"/>
            </a:avLst>
          </a:prstGeom>
          <a:solidFill>
            <a:schemeClr val="bg2"/>
          </a:solidFill>
          <a:ln w="9525">
            <a:solidFill>
              <a:srgbClr val="E2E4F3"/>
            </a:solidFill>
            <a:prstDash val="solid"/>
          </a:ln>
        </p:spPr>
      </p:sp>
      <p:sp>
        <p:nvSpPr>
          <p:cNvPr id="13" name="stat 4 value"/>
          <p:cNvSpPr txBox="1"/>
          <p:nvPr/>
        </p:nvSpPr>
        <p:spPr>
          <a:xfrm>
            <a:off x="9198864" y="1645920"/>
            <a:ext cx="2194560" cy="868680"/>
          </a:xfrm>
          <a:prstGeom prst="rect">
            <a:avLst/>
          </a:prstGeom>
          <a:noFill/>
          <a:ln/>
        </p:spPr>
        <p:txBody>
          <a:bodyPr wrap="square" lIns="0" tIns="0" rIns="0" bIns="0" rtlCol="0" anchor="ctr"/>
          <a:lstStyle/>
          <a:p>
            <a:pPr indent="0" marL="0">
              <a:buNone/>
            </a:pPr>
            <a:r>
              <a:rPr lang="en-US" sz="4000" b="1" dirty="0">
                <a:solidFill>
                  <a:schemeClr val="accent1"/>
                </a:solidFill>
              </a:rPr>
              <a:t>3 apps</a:t>
            </a:r>
            <a:endParaRPr lang="en-US" sz="4000" dirty="0"/>
          </a:p>
        </p:txBody>
      </p:sp>
      <p:sp>
        <p:nvSpPr>
          <p:cNvPr id="14" name="stat 4 label"/>
          <p:cNvSpPr txBox="1"/>
          <p:nvPr/>
        </p:nvSpPr>
        <p:spPr>
          <a:xfrm>
            <a:off x="9198864" y="2560320"/>
            <a:ext cx="2194560" cy="1097280"/>
          </a:xfrm>
          <a:prstGeom prst="rect">
            <a:avLst/>
          </a:prstGeom>
          <a:noFill/>
          <a:ln/>
        </p:spPr>
        <p:txBody>
          <a:bodyPr wrap="square" lIns="0" tIns="0" rIns="0" bIns="0" rtlCol="0" anchor="t"/>
          <a:lstStyle/>
          <a:p>
            <a:pPr indent="0" marL="0">
              <a:buNone/>
            </a:pPr>
            <a:r>
              <a:rPr lang="en-US" sz="1400" dirty="0">
                <a:solidFill>
                  <a:schemeClr val="tx1"/>
                </a:solidFill>
              </a:rPr>
              <a:t>Web dashboard plus iOS and Android apps for every employee</a:t>
            </a:r>
            <a:endParaRPr lang="en-US" sz="1400" dirty="0"/>
          </a:p>
        </p:txBody>
      </p:sp>
      <p:sp>
        <p:nvSpPr>
          <p:cNvPr id="15" name="point 1 dot"/>
          <p:cNvSpPr/>
          <p:nvPr/>
        </p:nvSpPr>
        <p:spPr>
          <a:xfrm>
            <a:off x="548640" y="4206240"/>
            <a:ext cx="274320" cy="274320"/>
          </a:xfrm>
          <a:prstGeom prst="ellipse">
            <a:avLst/>
          </a:prstGeom>
          <a:solidFill>
            <a:schemeClr val="accent1"/>
          </a:solidFill>
          <a:ln w="12700">
            <a:solidFill>
              <a:schemeClr val="accent1"/>
            </a:solidFill>
            <a:prstDash val="solid"/>
          </a:ln>
        </p:spPr>
      </p:sp>
      <p:pic>
        <p:nvPicPr>
          <p:cNvPr id="16" name="point 1 tick" descr="preencoded.png">    </p:cNvPr>
          <p:cNvPicPr>
            <a:picLocks noChangeAspect="1"/>
          </p:cNvPicPr>
          <p:nvPr/>
        </p:nvPicPr>
        <p:blipFill>
          <a:blip r:embed="rId1"/>
          <a:stretch>
            <a:fillRect/>
          </a:stretch>
        </p:blipFill>
        <p:spPr>
          <a:xfrm>
            <a:off x="612648" y="4270248"/>
            <a:ext cx="146304" cy="146304"/>
          </a:xfrm>
          <a:prstGeom prst="rect">
            <a:avLst/>
          </a:prstGeom>
        </p:spPr>
      </p:pic>
      <p:sp>
        <p:nvSpPr>
          <p:cNvPr id="17" name="point 1"/>
          <p:cNvSpPr txBox="1"/>
          <p:nvPr/>
        </p:nvSpPr>
        <p:spPr>
          <a:xfrm>
            <a:off x="960120" y="4142232"/>
            <a:ext cx="5029200" cy="822960"/>
          </a:xfrm>
          <a:prstGeom prst="rect">
            <a:avLst/>
          </a:prstGeom>
          <a:noFill/>
          <a:ln/>
        </p:spPr>
        <p:txBody>
          <a:bodyPr wrap="square" lIns="0" tIns="0" rIns="0" bIns="0" rtlCol="0" anchor="t"/>
          <a:lstStyle/>
          <a:p>
            <a:pPr indent="0" marL="0">
              <a:buNone/>
            </a:pPr>
            <a:r>
              <a:rPr lang="en-US" sz="1400" b="1" dirty="0">
                <a:solidFill>
                  <a:schemeClr val="tx1"/>
                </a:solidFill>
              </a:rPr>
              <a:t>Currency of your choice</a:t>
            </a:r>
            <a:endParaRPr lang="en-US" sz="1400" dirty="0"/>
          </a:p>
          <a:p>
            <a:pPr indent="0" marL="0">
              <a:buNone/>
            </a:pPr>
            <a:r>
              <a:rPr lang="en-US" sz="1400" dirty="0">
                <a:solidFill>
                  <a:srgbClr val="6B6F8E"/>
                </a:solidFill>
              </a:rPr>
              <a:t>AED, SAR, QAR, KWD, USD and more — on salaries, payslips and letters</a:t>
            </a:r>
            <a:endParaRPr lang="en-US" sz="1400" dirty="0"/>
          </a:p>
        </p:txBody>
      </p:sp>
      <p:sp>
        <p:nvSpPr>
          <p:cNvPr id="18" name="point 2 dot"/>
          <p:cNvSpPr/>
          <p:nvPr/>
        </p:nvSpPr>
        <p:spPr>
          <a:xfrm>
            <a:off x="6172200" y="4206240"/>
            <a:ext cx="274320" cy="274320"/>
          </a:xfrm>
          <a:prstGeom prst="ellipse">
            <a:avLst/>
          </a:prstGeom>
          <a:solidFill>
            <a:schemeClr val="accent1"/>
          </a:solidFill>
          <a:ln w="12700">
            <a:solidFill>
              <a:schemeClr val="accent1"/>
            </a:solidFill>
            <a:prstDash val="solid"/>
          </a:ln>
        </p:spPr>
      </p:sp>
      <p:pic>
        <p:nvPicPr>
          <p:cNvPr id="19" name="point 2 tick" descr="preencoded.png">    </p:cNvPr>
          <p:cNvPicPr>
            <a:picLocks noChangeAspect="1"/>
          </p:cNvPicPr>
          <p:nvPr/>
        </p:nvPicPr>
        <p:blipFill>
          <a:blip r:embed="rId2"/>
          <a:stretch>
            <a:fillRect/>
          </a:stretch>
        </p:blipFill>
        <p:spPr>
          <a:xfrm>
            <a:off x="6236208" y="4270248"/>
            <a:ext cx="146304" cy="146304"/>
          </a:xfrm>
          <a:prstGeom prst="rect">
            <a:avLst/>
          </a:prstGeom>
        </p:spPr>
      </p:pic>
      <p:sp>
        <p:nvSpPr>
          <p:cNvPr id="20" name="point 2"/>
          <p:cNvSpPr txBox="1"/>
          <p:nvPr/>
        </p:nvSpPr>
        <p:spPr>
          <a:xfrm>
            <a:off x="6583680" y="4142232"/>
            <a:ext cx="5029200" cy="822960"/>
          </a:xfrm>
          <a:prstGeom prst="rect">
            <a:avLst/>
          </a:prstGeom>
          <a:noFill/>
          <a:ln/>
        </p:spPr>
        <p:txBody>
          <a:bodyPr wrap="square" lIns="0" tIns="0" rIns="0" bIns="0" rtlCol="0" anchor="t"/>
          <a:lstStyle/>
          <a:p>
            <a:pPr indent="0" marL="0">
              <a:buNone/>
            </a:pPr>
            <a:r>
              <a:rPr lang="en-US" sz="1400" b="1" dirty="0">
                <a:solidFill>
                  <a:schemeClr val="tx1"/>
                </a:solidFill>
              </a:rPr>
              <a:t>Emirates ID, visa &amp; passport</a:t>
            </a:r>
            <a:endParaRPr lang="en-US" sz="1400" dirty="0"/>
          </a:p>
          <a:p>
            <a:pPr indent="0" marL="0">
              <a:buNone/>
            </a:pPr>
            <a:r>
              <a:rPr lang="en-US" sz="1400" dirty="0">
                <a:solidFill>
                  <a:srgbClr val="6B6F8E"/>
                </a:solidFill>
              </a:rPr>
              <a:t>Expiry dates tracked with reminders to HR and the employee</a:t>
            </a:r>
            <a:endParaRPr lang="en-US" sz="1400" dirty="0"/>
          </a:p>
        </p:txBody>
      </p:sp>
      <p:sp>
        <p:nvSpPr>
          <p:cNvPr id="21" name="point 3 dot"/>
          <p:cNvSpPr/>
          <p:nvPr/>
        </p:nvSpPr>
        <p:spPr>
          <a:xfrm>
            <a:off x="548640" y="5120640"/>
            <a:ext cx="274320" cy="274320"/>
          </a:xfrm>
          <a:prstGeom prst="ellipse">
            <a:avLst/>
          </a:prstGeom>
          <a:solidFill>
            <a:schemeClr val="accent1"/>
          </a:solidFill>
          <a:ln w="12700">
            <a:solidFill>
              <a:schemeClr val="accent1"/>
            </a:solidFill>
            <a:prstDash val="solid"/>
          </a:ln>
        </p:spPr>
      </p:sp>
      <p:pic>
        <p:nvPicPr>
          <p:cNvPr id="22" name="point 3 tick" descr="preencoded.png">    </p:cNvPr>
          <p:cNvPicPr>
            <a:picLocks noChangeAspect="1"/>
          </p:cNvPicPr>
          <p:nvPr/>
        </p:nvPicPr>
        <p:blipFill>
          <a:blip r:embed="rId3"/>
          <a:stretch>
            <a:fillRect/>
          </a:stretch>
        </p:blipFill>
        <p:spPr>
          <a:xfrm>
            <a:off x="612648" y="5184648"/>
            <a:ext cx="146304" cy="146304"/>
          </a:xfrm>
          <a:prstGeom prst="rect">
            <a:avLst/>
          </a:prstGeom>
        </p:spPr>
      </p:pic>
      <p:sp>
        <p:nvSpPr>
          <p:cNvPr id="23" name="point 3"/>
          <p:cNvSpPr txBox="1"/>
          <p:nvPr/>
        </p:nvSpPr>
        <p:spPr>
          <a:xfrm>
            <a:off x="960120" y="5056632"/>
            <a:ext cx="5029200" cy="822960"/>
          </a:xfrm>
          <a:prstGeom prst="rect">
            <a:avLst/>
          </a:prstGeom>
          <a:noFill/>
          <a:ln/>
        </p:spPr>
        <p:txBody>
          <a:bodyPr wrap="square" lIns="0" tIns="0" rIns="0" bIns="0" rtlCol="0" anchor="t"/>
          <a:lstStyle/>
          <a:p>
            <a:pPr indent="0" marL="0">
              <a:buNone/>
            </a:pPr>
            <a:r>
              <a:rPr lang="en-US" sz="1400" b="1" dirty="0">
                <a:solidFill>
                  <a:schemeClr val="tx1"/>
                </a:solidFill>
              </a:rPr>
              <a:t>Office-network punch-in</a:t>
            </a:r>
            <a:endParaRPr lang="en-US" sz="1400" dirty="0"/>
          </a:p>
          <a:p>
            <a:pPr indent="0" marL="0">
              <a:buNone/>
            </a:pPr>
            <a:r>
              <a:rPr lang="en-US" sz="1400" dirty="0">
                <a:solidFill>
                  <a:srgbClr val="6B6F8E"/>
                </a:solidFill>
              </a:rPr>
              <a:t>Limit punch-in to up to 3 office IPs; GPS location saved on every punch</a:t>
            </a:r>
            <a:endParaRPr lang="en-US" sz="1400" dirty="0"/>
          </a:p>
        </p:txBody>
      </p:sp>
      <p:sp>
        <p:nvSpPr>
          <p:cNvPr id="24" name="point 4 dot"/>
          <p:cNvSpPr/>
          <p:nvPr/>
        </p:nvSpPr>
        <p:spPr>
          <a:xfrm>
            <a:off x="6172200" y="5120640"/>
            <a:ext cx="274320" cy="274320"/>
          </a:xfrm>
          <a:prstGeom prst="ellipse">
            <a:avLst/>
          </a:prstGeom>
          <a:solidFill>
            <a:schemeClr val="accent1"/>
          </a:solidFill>
          <a:ln w="12700">
            <a:solidFill>
              <a:schemeClr val="accent1"/>
            </a:solidFill>
            <a:prstDash val="solid"/>
          </a:ln>
        </p:spPr>
      </p:sp>
      <p:pic>
        <p:nvPicPr>
          <p:cNvPr id="25" name="point 4 tick" descr="preencoded.png">    </p:cNvPr>
          <p:cNvPicPr>
            <a:picLocks noChangeAspect="1"/>
          </p:cNvPicPr>
          <p:nvPr/>
        </p:nvPicPr>
        <p:blipFill>
          <a:blip r:embed="rId4"/>
          <a:stretch>
            <a:fillRect/>
          </a:stretch>
        </p:blipFill>
        <p:spPr>
          <a:xfrm>
            <a:off x="6236208" y="5184648"/>
            <a:ext cx="146304" cy="146304"/>
          </a:xfrm>
          <a:prstGeom prst="rect">
            <a:avLst/>
          </a:prstGeom>
        </p:spPr>
      </p:pic>
      <p:sp>
        <p:nvSpPr>
          <p:cNvPr id="26" name="point 4"/>
          <p:cNvSpPr txBox="1"/>
          <p:nvPr/>
        </p:nvSpPr>
        <p:spPr>
          <a:xfrm>
            <a:off x="6583680" y="5056632"/>
            <a:ext cx="5029200" cy="822960"/>
          </a:xfrm>
          <a:prstGeom prst="rect">
            <a:avLst/>
          </a:prstGeom>
          <a:noFill/>
          <a:ln/>
        </p:spPr>
        <p:txBody>
          <a:bodyPr wrap="square" lIns="0" tIns="0" rIns="0" bIns="0" rtlCol="0" anchor="t"/>
          <a:lstStyle/>
          <a:p>
            <a:pPr indent="0" marL="0">
              <a:buNone/>
            </a:pPr>
            <a:r>
              <a:rPr lang="en-US" sz="1400" b="1" dirty="0">
                <a:solidFill>
                  <a:schemeClr val="tx1"/>
                </a:solidFill>
              </a:rPr>
              <a:t>Each company sees only its own data</a:t>
            </a:r>
            <a:endParaRPr lang="en-US" sz="1400" dirty="0"/>
          </a:p>
          <a:p>
            <a:pPr indent="0" marL="0">
              <a:buNone/>
            </a:pPr>
            <a:r>
              <a:rPr lang="en-US" sz="1400" dirty="0">
                <a:solidFill>
                  <a:srgbClr val="6B6F8E"/>
                </a:solidFill>
              </a:rPr>
              <a:t>Roles and permissions for team leads and HR assistants</a:t>
            </a:r>
            <a:endParaRPr lang="en-US" sz="1400" dirty="0"/>
          </a:p>
        </p:txBody>
      </p:sp>
      <p:sp>
        <p:nvSpPr>
          <p:cNvPr id="25" name="Slide Number Placeholder 0"/>
          <p:cNvSpPr>
            <a:spLocks noGrp="1"/>
          </p:cNvSpPr>
          <p:nvPr>
            <p:ph type="sldNum" sz="quarter" idx="4294967295"/>
          </p:nvPr>
        </p:nvSpPr>
        <p:spPr>
          <a:xfrm>
            <a:off x="11155680" y="6336792"/>
            <a:ext cx="502920" cy="292608"/>
          </a:xfrm>
          <a:prstGeom prst="rect">
            <a:avLst/>
          </a:prstGeom>
          <a:extLst>
            <a:ext uri="{C572A759-6A51-4108-AA02-DFA0A04FC94B}">
              <ma14:wrappingTextBoxFlag xmlns:ma14="http://schemas.microsoft.com/office/mac/drawingml/2011/main" val="0"/>
            </a:ext>
          </a:extLst>
        </p:spPr>
        <p:txBody>
          <a:bodyPr/>
          <a:lstStyle>
            <a:lvl1pPr>
              <a:defRPr sz="1000">
                <a:solidFill>
                  <a:srgbClr val="6B6F8E"/>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685800"/>
          </a:xfrm>
          <a:prstGeom prst="rect">
            <a:avLst/>
          </a:prstGeom>
          <a:noFill/>
          <a:ln/>
        </p:spPr>
        <p:txBody>
          <a:bodyPr wrap="square" lIns="0" tIns="0" rIns="0" bIns="0" rtlCol="0" anchor="ctr"/>
          <a:lstStyle/>
          <a:p>
            <a:pPr algn="l" indent="0" marL="0">
              <a:buNone/>
            </a:pPr>
            <a:r>
              <a:rPr lang="en-US" sz="3200" b="1" dirty="0">
                <a:solidFill>
                  <a:schemeClr val="tx1"/>
                </a:solidFill>
              </a:rPr>
              <a:t>Your whole company at a glance</a:t>
            </a:r>
            <a:endParaRPr lang="en-US" sz="3200" dirty="0"/>
          </a:p>
        </p:txBody>
      </p:sp>
      <p:sp>
        <p:nvSpPr>
          <p:cNvPr id="3" name="eyebrow"/>
          <p:cNvSpPr txBox="1"/>
          <p:nvPr/>
        </p:nvSpPr>
        <p:spPr>
          <a:xfrm>
            <a:off x="548640" y="1417320"/>
            <a:ext cx="3794760" cy="274320"/>
          </a:xfrm>
          <a:prstGeom prst="rect">
            <a:avLst/>
          </a:prstGeom>
          <a:noFill/>
          <a:ln/>
        </p:spPr>
        <p:txBody>
          <a:bodyPr wrap="square" lIns="0" tIns="0" rIns="0" bIns="0" rtlCol="0" anchor="ctr"/>
          <a:lstStyle/>
          <a:p>
            <a:pPr indent="0" marL="0">
              <a:buNone/>
            </a:pPr>
            <a:r>
              <a:rPr lang="en-US" sz="1200" b="1" spc="200" kern="0" dirty="0">
                <a:solidFill>
                  <a:schemeClr val="accent1"/>
                </a:solidFill>
              </a:rPr>
              <a:t>DASHBOARD</a:t>
            </a:r>
            <a:endParaRPr lang="en-US" sz="1200" dirty="0"/>
          </a:p>
        </p:txBody>
      </p:sp>
      <p:sp>
        <p:nvSpPr>
          <p:cNvPr id="4" name="lead"/>
          <p:cNvSpPr txBox="1"/>
          <p:nvPr/>
        </p:nvSpPr>
        <p:spPr>
          <a:xfrm>
            <a:off x="548640" y="1737360"/>
            <a:ext cx="3794760" cy="1051560"/>
          </a:xfrm>
          <a:prstGeom prst="rect">
            <a:avLst/>
          </a:prstGeom>
          <a:noFill/>
          <a:ln/>
        </p:spPr>
        <p:txBody>
          <a:bodyPr wrap="square" lIns="0" tIns="0" rIns="0" bIns="0" rtlCol="0" anchor="t"/>
          <a:lstStyle/>
          <a:p>
            <a:pPr indent="0" marL="0">
              <a:buNone/>
            </a:pPr>
            <a:r>
              <a:rPr lang="en-US" sz="1800" dirty="0">
                <a:solidFill>
                  <a:schemeClr val="tx1"/>
                </a:solidFill>
              </a:rPr>
              <a:t>Who is in, who is late or on leave, what waits for approval and what payroll costs — the moment you sign in.</a:t>
            </a:r>
            <a:endParaRPr lang="en-US" sz="1800" dirty="0"/>
          </a:p>
        </p:txBody>
      </p:sp>
      <p:sp>
        <p:nvSpPr>
          <p:cNvPr id="5" name="bullet 1 dot"/>
          <p:cNvSpPr/>
          <p:nvPr/>
        </p:nvSpPr>
        <p:spPr>
          <a:xfrm>
            <a:off x="548640" y="3008376"/>
            <a:ext cx="274320" cy="274320"/>
          </a:xfrm>
          <a:prstGeom prst="ellipse">
            <a:avLst/>
          </a:prstGeom>
          <a:solidFill>
            <a:schemeClr val="accent1"/>
          </a:solidFill>
          <a:ln w="12700">
            <a:solidFill>
              <a:schemeClr val="accent1"/>
            </a:solidFill>
            <a:prstDash val="solid"/>
          </a:ln>
        </p:spPr>
      </p:sp>
      <p:pic>
        <p:nvPicPr>
          <p:cNvPr id="6" name="bullet 1 tick" descr="preencoded.png">    </p:cNvPr>
          <p:cNvPicPr>
            <a:picLocks noChangeAspect="1"/>
          </p:cNvPicPr>
          <p:nvPr/>
        </p:nvPicPr>
        <p:blipFill>
          <a:blip r:embed="rId1"/>
          <a:stretch>
            <a:fillRect/>
          </a:stretch>
        </p:blipFill>
        <p:spPr>
          <a:xfrm>
            <a:off x="612648" y="3072384"/>
            <a:ext cx="146304" cy="146304"/>
          </a:xfrm>
          <a:prstGeom prst="rect">
            <a:avLst/>
          </a:prstGeom>
        </p:spPr>
      </p:pic>
      <p:sp>
        <p:nvSpPr>
          <p:cNvPr id="7" name="bullet 1"/>
          <p:cNvSpPr txBox="1"/>
          <p:nvPr/>
        </p:nvSpPr>
        <p:spPr>
          <a:xfrm>
            <a:off x="960120" y="2953512"/>
            <a:ext cx="3383280" cy="566928"/>
          </a:xfrm>
          <a:prstGeom prst="rect">
            <a:avLst/>
          </a:prstGeom>
          <a:noFill/>
          <a:ln/>
        </p:spPr>
        <p:txBody>
          <a:bodyPr wrap="square" lIns="0" tIns="0" rIns="0" bIns="0" rtlCol="0" anchor="t"/>
          <a:lstStyle/>
          <a:p>
            <a:pPr indent="0" marL="0">
              <a:buNone/>
            </a:pPr>
            <a:r>
              <a:rPr lang="en-US" sz="1400" dirty="0">
                <a:solidFill>
                  <a:schemeClr val="tx1"/>
                </a:solidFill>
              </a:rPr>
              <a:t>Live attendance today and a 14-day trend</a:t>
            </a:r>
            <a:endParaRPr lang="en-US" sz="1400" dirty="0"/>
          </a:p>
        </p:txBody>
      </p:sp>
      <p:sp>
        <p:nvSpPr>
          <p:cNvPr id="8" name="bullet 2 dot"/>
          <p:cNvSpPr/>
          <p:nvPr/>
        </p:nvSpPr>
        <p:spPr>
          <a:xfrm>
            <a:off x="548640" y="3630168"/>
            <a:ext cx="274320" cy="274320"/>
          </a:xfrm>
          <a:prstGeom prst="ellipse">
            <a:avLst/>
          </a:prstGeom>
          <a:solidFill>
            <a:schemeClr val="accent1"/>
          </a:solidFill>
          <a:ln w="12700">
            <a:solidFill>
              <a:schemeClr val="accent1"/>
            </a:solidFill>
            <a:prstDash val="solid"/>
          </a:ln>
        </p:spPr>
      </p:sp>
      <p:pic>
        <p:nvPicPr>
          <p:cNvPr id="9" name="bullet 2 tick" descr="preencoded.png">    </p:cNvPr>
          <p:cNvPicPr>
            <a:picLocks noChangeAspect="1"/>
          </p:cNvPicPr>
          <p:nvPr/>
        </p:nvPicPr>
        <p:blipFill>
          <a:blip r:embed="rId2"/>
          <a:stretch>
            <a:fillRect/>
          </a:stretch>
        </p:blipFill>
        <p:spPr>
          <a:xfrm>
            <a:off x="612648" y="3694176"/>
            <a:ext cx="146304" cy="146304"/>
          </a:xfrm>
          <a:prstGeom prst="rect">
            <a:avLst/>
          </a:prstGeom>
        </p:spPr>
      </p:pic>
      <p:sp>
        <p:nvSpPr>
          <p:cNvPr id="10" name="bullet 2"/>
          <p:cNvSpPr txBox="1"/>
          <p:nvPr/>
        </p:nvSpPr>
        <p:spPr>
          <a:xfrm>
            <a:off x="960120" y="3575304"/>
            <a:ext cx="3383280" cy="566928"/>
          </a:xfrm>
          <a:prstGeom prst="rect">
            <a:avLst/>
          </a:prstGeom>
          <a:noFill/>
          <a:ln/>
        </p:spPr>
        <p:txBody>
          <a:bodyPr wrap="square" lIns="0" tIns="0" rIns="0" bIns="0" rtlCol="0" anchor="t"/>
          <a:lstStyle/>
          <a:p>
            <a:pPr indent="0" marL="0">
              <a:buNone/>
            </a:pPr>
            <a:r>
              <a:rPr lang="en-US" sz="1400" dirty="0">
                <a:solidFill>
                  <a:schemeClr val="tx1"/>
                </a:solidFill>
              </a:rPr>
              <a:t>Requests waiting: leave, corrections, claims, documents</a:t>
            </a:r>
            <a:endParaRPr lang="en-US" sz="1400" dirty="0"/>
          </a:p>
        </p:txBody>
      </p:sp>
      <p:sp>
        <p:nvSpPr>
          <p:cNvPr id="11" name="bullet 3 dot"/>
          <p:cNvSpPr/>
          <p:nvPr/>
        </p:nvSpPr>
        <p:spPr>
          <a:xfrm>
            <a:off x="548640" y="4251960"/>
            <a:ext cx="274320" cy="274320"/>
          </a:xfrm>
          <a:prstGeom prst="ellipse">
            <a:avLst/>
          </a:prstGeom>
          <a:solidFill>
            <a:schemeClr val="accent1"/>
          </a:solidFill>
          <a:ln w="12700">
            <a:solidFill>
              <a:schemeClr val="accent1"/>
            </a:solidFill>
            <a:prstDash val="solid"/>
          </a:ln>
        </p:spPr>
      </p:sp>
      <p:pic>
        <p:nvPicPr>
          <p:cNvPr id="12" name="bullet 3 tick" descr="preencoded.png">    </p:cNvPr>
          <p:cNvPicPr>
            <a:picLocks noChangeAspect="1"/>
          </p:cNvPicPr>
          <p:nvPr/>
        </p:nvPicPr>
        <p:blipFill>
          <a:blip r:embed="rId3"/>
          <a:stretch>
            <a:fillRect/>
          </a:stretch>
        </p:blipFill>
        <p:spPr>
          <a:xfrm>
            <a:off x="612648" y="4315968"/>
            <a:ext cx="146304" cy="146304"/>
          </a:xfrm>
          <a:prstGeom prst="rect">
            <a:avLst/>
          </a:prstGeom>
        </p:spPr>
      </p:pic>
      <p:sp>
        <p:nvSpPr>
          <p:cNvPr id="13" name="bullet 3"/>
          <p:cNvSpPr txBox="1"/>
          <p:nvPr/>
        </p:nvSpPr>
        <p:spPr>
          <a:xfrm>
            <a:off x="960120" y="4197096"/>
            <a:ext cx="3383280" cy="566928"/>
          </a:xfrm>
          <a:prstGeom prst="rect">
            <a:avLst/>
          </a:prstGeom>
          <a:noFill/>
          <a:ln/>
        </p:spPr>
        <p:txBody>
          <a:bodyPr wrap="square" lIns="0" tIns="0" rIns="0" bIns="0" rtlCol="0" anchor="t"/>
          <a:lstStyle/>
          <a:p>
            <a:pPr indent="0" marL="0">
              <a:buNone/>
            </a:pPr>
            <a:r>
              <a:rPr lang="en-US" sz="1400" dirty="0">
                <a:solidFill>
                  <a:schemeClr val="tx1"/>
                </a:solidFill>
              </a:rPr>
              <a:t>Payroll cost, headcount, departments and nationalities</a:t>
            </a:r>
            <a:endParaRPr lang="en-US" sz="1400" dirty="0"/>
          </a:p>
        </p:txBody>
      </p:sp>
      <p:sp>
        <p:nvSpPr>
          <p:cNvPr id="14" name="bullet 4 dot"/>
          <p:cNvSpPr/>
          <p:nvPr/>
        </p:nvSpPr>
        <p:spPr>
          <a:xfrm>
            <a:off x="548640" y="4873752"/>
            <a:ext cx="274320" cy="274320"/>
          </a:xfrm>
          <a:prstGeom prst="ellipse">
            <a:avLst/>
          </a:prstGeom>
          <a:solidFill>
            <a:schemeClr val="accent1"/>
          </a:solidFill>
          <a:ln w="12700">
            <a:solidFill>
              <a:schemeClr val="accent1"/>
            </a:solidFill>
            <a:prstDash val="solid"/>
          </a:ln>
        </p:spPr>
      </p:sp>
      <p:pic>
        <p:nvPicPr>
          <p:cNvPr id="15" name="bullet 4 tick" descr="preencoded.png">    </p:cNvPr>
          <p:cNvPicPr>
            <a:picLocks noChangeAspect="1"/>
          </p:cNvPicPr>
          <p:nvPr/>
        </p:nvPicPr>
        <p:blipFill>
          <a:blip r:embed="rId4"/>
          <a:stretch>
            <a:fillRect/>
          </a:stretch>
        </p:blipFill>
        <p:spPr>
          <a:xfrm>
            <a:off x="612648" y="4937760"/>
            <a:ext cx="146304" cy="146304"/>
          </a:xfrm>
          <a:prstGeom prst="rect">
            <a:avLst/>
          </a:prstGeom>
        </p:spPr>
      </p:pic>
      <p:sp>
        <p:nvSpPr>
          <p:cNvPr id="16" name="bullet 4"/>
          <p:cNvSpPr txBox="1"/>
          <p:nvPr/>
        </p:nvSpPr>
        <p:spPr>
          <a:xfrm>
            <a:off x="960120" y="4818888"/>
            <a:ext cx="3383280" cy="566928"/>
          </a:xfrm>
          <a:prstGeom prst="rect">
            <a:avLst/>
          </a:prstGeom>
          <a:noFill/>
          <a:ln/>
        </p:spPr>
        <p:txBody>
          <a:bodyPr wrap="square" lIns="0" tIns="0" rIns="0" bIns="0" rtlCol="0" anchor="t"/>
          <a:lstStyle/>
          <a:p>
            <a:pPr indent="0" marL="0">
              <a:buNone/>
            </a:pPr>
            <a:r>
              <a:rPr lang="en-US" sz="1400" dirty="0">
                <a:solidFill>
                  <a:schemeClr val="tx1"/>
                </a:solidFill>
              </a:rPr>
              <a:t>Recent activity and company announcements</a:t>
            </a:r>
            <a:endParaRPr lang="en-US" sz="1400" dirty="0"/>
          </a:p>
        </p:txBody>
      </p:sp>
      <p:sp>
        <p:nvSpPr>
          <p:cNvPr id="17" name="dashboard frame"/>
          <p:cNvSpPr/>
          <p:nvPr/>
        </p:nvSpPr>
        <p:spPr>
          <a:xfrm>
            <a:off x="4663440" y="1371600"/>
            <a:ext cx="7040880" cy="4469130"/>
          </a:xfrm>
          <a:prstGeom prst="roundRect">
            <a:avLst>
              <a:gd name="adj" fmla="val 2455"/>
            </a:avLst>
          </a:prstGeom>
          <a:solidFill>
            <a:schemeClr val="bg2"/>
          </a:solidFill>
          <a:ln w="9525">
            <a:solidFill>
              <a:srgbClr val="E2E4F3"/>
            </a:solidFill>
            <a:prstDash val="solid"/>
          </a:ln>
          <a:effectLst>
            <a:outerShdw sx="100000" sy="100000" kx="0" ky="0" algn="bl" rotWithShape="0" blurRad="177800" dist="50800" dir="5400000">
              <a:srgbClr val="1E2470">
                <a:alpha val="18000"/>
              </a:srgbClr>
            </a:outerShdw>
          </a:effectLst>
        </p:spPr>
      </p:sp>
      <p:pic>
        <p:nvPicPr>
          <p:cNvPr id="18" name="dashboard screenshot" descr="Admin dashboard with attendance trend, payroll cost and staff mix">    </p:cNvPr>
          <p:cNvPicPr>
            <a:picLocks noChangeAspect="1"/>
          </p:cNvPicPr>
          <p:nvPr/>
        </p:nvPicPr>
        <p:blipFill>
          <a:blip r:embed="rId5"/>
          <a:stretch>
            <a:fillRect/>
          </a:stretch>
        </p:blipFill>
        <p:spPr>
          <a:xfrm>
            <a:off x="4754880" y="1463040"/>
            <a:ext cx="6858000" cy="4286250"/>
          </a:xfrm>
          <a:prstGeom prst="rect">
            <a:avLst/>
          </a:prstGeom>
        </p:spPr>
      </p:pic>
      <p:sp>
        <p:nvSpPr>
          <p:cNvPr id="25" name="Slide Number Placeholder 0"/>
          <p:cNvSpPr>
            <a:spLocks noGrp="1"/>
          </p:cNvSpPr>
          <p:nvPr>
            <p:ph type="sldNum" sz="quarter" idx="4294967295"/>
          </p:nvPr>
        </p:nvSpPr>
        <p:spPr>
          <a:xfrm>
            <a:off x="11155680" y="6336792"/>
            <a:ext cx="502920" cy="292608"/>
          </a:xfrm>
          <a:prstGeom prst="rect">
            <a:avLst/>
          </a:prstGeom>
          <a:extLst>
            <a:ext uri="{C572A759-6A51-4108-AA02-DFA0A04FC94B}">
              <ma14:wrappingTextBoxFlag xmlns:ma14="http://schemas.microsoft.com/office/mac/drawingml/2011/main" val="0"/>
            </a:ext>
          </a:extLst>
        </p:spPr>
        <p:txBody>
          <a:bodyPr/>
          <a:lstStyle>
            <a:lvl1pPr>
              <a:defRPr sz="1000">
                <a:solidFill>
                  <a:srgbClr val="6B6F8E"/>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685800"/>
          </a:xfrm>
          <a:prstGeom prst="rect">
            <a:avLst/>
          </a:prstGeom>
          <a:noFill/>
          <a:ln/>
        </p:spPr>
        <p:txBody>
          <a:bodyPr wrap="square" lIns="0" tIns="0" rIns="0" bIns="0" rtlCol="0" anchor="ctr"/>
          <a:lstStyle/>
          <a:p>
            <a:pPr algn="l" indent="0" marL="0">
              <a:buNone/>
            </a:pPr>
            <a:r>
              <a:rPr lang="en-US" sz="3200" b="1" dirty="0">
                <a:solidFill>
                  <a:schemeClr val="tx1"/>
                </a:solidFill>
              </a:rPr>
              <a:t>Every employee file in one place</a:t>
            </a:r>
            <a:endParaRPr lang="en-US" sz="3200" dirty="0"/>
          </a:p>
        </p:txBody>
      </p:sp>
      <p:sp>
        <p:nvSpPr>
          <p:cNvPr id="3" name="eyebrow"/>
          <p:cNvSpPr txBox="1"/>
          <p:nvPr/>
        </p:nvSpPr>
        <p:spPr>
          <a:xfrm>
            <a:off x="7818120" y="1417320"/>
            <a:ext cx="3794760" cy="274320"/>
          </a:xfrm>
          <a:prstGeom prst="rect">
            <a:avLst/>
          </a:prstGeom>
          <a:noFill/>
          <a:ln/>
        </p:spPr>
        <p:txBody>
          <a:bodyPr wrap="square" lIns="0" tIns="0" rIns="0" bIns="0" rtlCol="0" anchor="ctr"/>
          <a:lstStyle/>
          <a:p>
            <a:pPr indent="0" marL="0">
              <a:buNone/>
            </a:pPr>
            <a:r>
              <a:rPr lang="en-US" sz="1200" b="1" spc="200" kern="0" dirty="0">
                <a:solidFill>
                  <a:schemeClr val="accent1"/>
                </a:solidFill>
              </a:rPr>
              <a:t>STAFF PROFILE</a:t>
            </a:r>
            <a:endParaRPr lang="en-US" sz="1200" dirty="0"/>
          </a:p>
        </p:txBody>
      </p:sp>
      <p:sp>
        <p:nvSpPr>
          <p:cNvPr id="4" name="lead"/>
          <p:cNvSpPr txBox="1"/>
          <p:nvPr/>
        </p:nvSpPr>
        <p:spPr>
          <a:xfrm>
            <a:off x="7818120" y="1737360"/>
            <a:ext cx="3794760" cy="1051560"/>
          </a:xfrm>
          <a:prstGeom prst="rect">
            <a:avLst/>
          </a:prstGeom>
          <a:noFill/>
          <a:ln/>
        </p:spPr>
        <p:txBody>
          <a:bodyPr wrap="square" lIns="0" tIns="0" rIns="0" bIns="0" rtlCol="0" anchor="t"/>
          <a:lstStyle/>
          <a:p>
            <a:pPr indent="0" marL="0">
              <a:buNone/>
            </a:pPr>
            <a:r>
              <a:rPr lang="en-US" sz="1800" dirty="0">
                <a:solidFill>
                  <a:schemeClr val="tx1"/>
                </a:solidFill>
              </a:rPr>
              <a:t>Click any name to see the full picture: job, pay, attendance, leave, documents, insurance, loans and assets.</a:t>
            </a:r>
            <a:endParaRPr lang="en-US" sz="1800" dirty="0"/>
          </a:p>
        </p:txBody>
      </p:sp>
      <p:sp>
        <p:nvSpPr>
          <p:cNvPr id="5" name="bullet 1 dot"/>
          <p:cNvSpPr/>
          <p:nvPr/>
        </p:nvSpPr>
        <p:spPr>
          <a:xfrm>
            <a:off x="7818120" y="3008376"/>
            <a:ext cx="274320" cy="274320"/>
          </a:xfrm>
          <a:prstGeom prst="ellipse">
            <a:avLst/>
          </a:prstGeom>
          <a:solidFill>
            <a:schemeClr val="accent1"/>
          </a:solidFill>
          <a:ln w="12700">
            <a:solidFill>
              <a:schemeClr val="accent1"/>
            </a:solidFill>
            <a:prstDash val="solid"/>
          </a:ln>
        </p:spPr>
      </p:sp>
      <p:pic>
        <p:nvPicPr>
          <p:cNvPr id="6" name="bullet 1 tick" descr="preencoded.png">    </p:cNvPr>
          <p:cNvPicPr>
            <a:picLocks noChangeAspect="1"/>
          </p:cNvPicPr>
          <p:nvPr/>
        </p:nvPicPr>
        <p:blipFill>
          <a:blip r:embed="rId1"/>
          <a:stretch>
            <a:fillRect/>
          </a:stretch>
        </p:blipFill>
        <p:spPr>
          <a:xfrm>
            <a:off x="7882128" y="3072384"/>
            <a:ext cx="146304" cy="146304"/>
          </a:xfrm>
          <a:prstGeom prst="rect">
            <a:avLst/>
          </a:prstGeom>
        </p:spPr>
      </p:pic>
      <p:sp>
        <p:nvSpPr>
          <p:cNvPr id="7" name="bullet 1"/>
          <p:cNvSpPr txBox="1"/>
          <p:nvPr/>
        </p:nvSpPr>
        <p:spPr>
          <a:xfrm>
            <a:off x="8229600" y="2953512"/>
            <a:ext cx="3383280" cy="566928"/>
          </a:xfrm>
          <a:prstGeom prst="rect">
            <a:avLst/>
          </a:prstGeom>
          <a:noFill/>
          <a:ln/>
        </p:spPr>
        <p:txBody>
          <a:bodyPr wrap="square" lIns="0" tIns="0" rIns="0" bIns="0" rtlCol="0" anchor="t"/>
          <a:lstStyle/>
          <a:p>
            <a:pPr indent="0" marL="0">
              <a:buNone/>
            </a:pPr>
            <a:r>
              <a:rPr lang="en-US" sz="1400" dirty="0">
                <a:solidFill>
                  <a:schemeClr val="tx1"/>
                </a:solidFill>
              </a:rPr>
              <a:t>Emirates ID, passport and visa with expiry badges</a:t>
            </a:r>
            <a:endParaRPr lang="en-US" sz="1400" dirty="0"/>
          </a:p>
        </p:txBody>
      </p:sp>
      <p:sp>
        <p:nvSpPr>
          <p:cNvPr id="8" name="bullet 2 dot"/>
          <p:cNvSpPr/>
          <p:nvPr/>
        </p:nvSpPr>
        <p:spPr>
          <a:xfrm>
            <a:off x="7818120" y="3630168"/>
            <a:ext cx="274320" cy="274320"/>
          </a:xfrm>
          <a:prstGeom prst="ellipse">
            <a:avLst/>
          </a:prstGeom>
          <a:solidFill>
            <a:schemeClr val="accent1"/>
          </a:solidFill>
          <a:ln w="12700">
            <a:solidFill>
              <a:schemeClr val="accent1"/>
            </a:solidFill>
            <a:prstDash val="solid"/>
          </a:ln>
        </p:spPr>
      </p:sp>
      <p:pic>
        <p:nvPicPr>
          <p:cNvPr id="9" name="bullet 2 tick" descr="preencoded.png">    </p:cNvPr>
          <p:cNvPicPr>
            <a:picLocks noChangeAspect="1"/>
          </p:cNvPicPr>
          <p:nvPr/>
        </p:nvPicPr>
        <p:blipFill>
          <a:blip r:embed="rId2"/>
          <a:stretch>
            <a:fillRect/>
          </a:stretch>
        </p:blipFill>
        <p:spPr>
          <a:xfrm>
            <a:off x="7882128" y="3694176"/>
            <a:ext cx="146304" cy="146304"/>
          </a:xfrm>
          <a:prstGeom prst="rect">
            <a:avLst/>
          </a:prstGeom>
        </p:spPr>
      </p:pic>
      <p:sp>
        <p:nvSpPr>
          <p:cNvPr id="10" name="bullet 2"/>
          <p:cNvSpPr txBox="1"/>
          <p:nvPr/>
        </p:nvSpPr>
        <p:spPr>
          <a:xfrm>
            <a:off x="8229600" y="3575304"/>
            <a:ext cx="3383280" cy="566928"/>
          </a:xfrm>
          <a:prstGeom prst="rect">
            <a:avLst/>
          </a:prstGeom>
          <a:noFill/>
          <a:ln/>
        </p:spPr>
        <p:txBody>
          <a:bodyPr wrap="square" lIns="0" tIns="0" rIns="0" bIns="0" rtlCol="0" anchor="t"/>
          <a:lstStyle/>
          <a:p>
            <a:pPr indent="0" marL="0">
              <a:buNone/>
            </a:pPr>
            <a:r>
              <a:rPr lang="en-US" sz="1400" dirty="0">
                <a:solidFill>
                  <a:schemeClr val="tx1"/>
                </a:solidFill>
              </a:rPr>
              <a:t>Salary breakdown and approved bank account</a:t>
            </a:r>
            <a:endParaRPr lang="en-US" sz="1400" dirty="0"/>
          </a:p>
        </p:txBody>
      </p:sp>
      <p:sp>
        <p:nvSpPr>
          <p:cNvPr id="11" name="bullet 3 dot"/>
          <p:cNvSpPr/>
          <p:nvPr/>
        </p:nvSpPr>
        <p:spPr>
          <a:xfrm>
            <a:off x="7818120" y="4251960"/>
            <a:ext cx="274320" cy="274320"/>
          </a:xfrm>
          <a:prstGeom prst="ellipse">
            <a:avLst/>
          </a:prstGeom>
          <a:solidFill>
            <a:schemeClr val="accent1"/>
          </a:solidFill>
          <a:ln w="12700">
            <a:solidFill>
              <a:schemeClr val="accent1"/>
            </a:solidFill>
            <a:prstDash val="solid"/>
          </a:ln>
        </p:spPr>
      </p:sp>
      <p:pic>
        <p:nvPicPr>
          <p:cNvPr id="12" name="bullet 3 tick" descr="preencoded.png">    </p:cNvPr>
          <p:cNvPicPr>
            <a:picLocks noChangeAspect="1"/>
          </p:cNvPicPr>
          <p:nvPr/>
        </p:nvPicPr>
        <p:blipFill>
          <a:blip r:embed="rId3"/>
          <a:stretch>
            <a:fillRect/>
          </a:stretch>
        </p:blipFill>
        <p:spPr>
          <a:xfrm>
            <a:off x="7882128" y="4315968"/>
            <a:ext cx="146304" cy="146304"/>
          </a:xfrm>
          <a:prstGeom prst="rect">
            <a:avLst/>
          </a:prstGeom>
        </p:spPr>
      </p:pic>
      <p:sp>
        <p:nvSpPr>
          <p:cNvPr id="13" name="bullet 3"/>
          <p:cNvSpPr txBox="1"/>
          <p:nvPr/>
        </p:nvSpPr>
        <p:spPr>
          <a:xfrm>
            <a:off x="8229600" y="4197096"/>
            <a:ext cx="3383280" cy="566928"/>
          </a:xfrm>
          <a:prstGeom prst="rect">
            <a:avLst/>
          </a:prstGeom>
          <a:noFill/>
          <a:ln/>
        </p:spPr>
        <p:txBody>
          <a:bodyPr wrap="square" lIns="0" tIns="0" rIns="0" bIns="0" rtlCol="0" anchor="t"/>
          <a:lstStyle/>
          <a:p>
            <a:pPr indent="0" marL="0">
              <a:buNone/>
            </a:pPr>
            <a:r>
              <a:rPr lang="en-US" sz="1400" dirty="0">
                <a:solidFill>
                  <a:schemeClr val="tx1"/>
                </a:solidFill>
              </a:rPr>
              <a:t>Attendance, leave balances, payslips and tasks</a:t>
            </a:r>
            <a:endParaRPr lang="en-US" sz="1400" dirty="0"/>
          </a:p>
        </p:txBody>
      </p:sp>
      <p:sp>
        <p:nvSpPr>
          <p:cNvPr id="14" name="bullet 4 dot"/>
          <p:cNvSpPr/>
          <p:nvPr/>
        </p:nvSpPr>
        <p:spPr>
          <a:xfrm>
            <a:off x="7818120" y="4873752"/>
            <a:ext cx="274320" cy="274320"/>
          </a:xfrm>
          <a:prstGeom prst="ellipse">
            <a:avLst/>
          </a:prstGeom>
          <a:solidFill>
            <a:schemeClr val="accent1"/>
          </a:solidFill>
          <a:ln w="12700">
            <a:solidFill>
              <a:schemeClr val="accent1"/>
            </a:solidFill>
            <a:prstDash val="solid"/>
          </a:ln>
        </p:spPr>
      </p:sp>
      <p:pic>
        <p:nvPicPr>
          <p:cNvPr id="15" name="bullet 4 tick" descr="preencoded.png">    </p:cNvPr>
          <p:cNvPicPr>
            <a:picLocks noChangeAspect="1"/>
          </p:cNvPicPr>
          <p:nvPr/>
        </p:nvPicPr>
        <p:blipFill>
          <a:blip r:embed="rId4"/>
          <a:stretch>
            <a:fillRect/>
          </a:stretch>
        </p:blipFill>
        <p:spPr>
          <a:xfrm>
            <a:off x="7882128" y="4937760"/>
            <a:ext cx="146304" cy="146304"/>
          </a:xfrm>
          <a:prstGeom prst="rect">
            <a:avLst/>
          </a:prstGeom>
        </p:spPr>
      </p:pic>
      <p:sp>
        <p:nvSpPr>
          <p:cNvPr id="16" name="bullet 4"/>
          <p:cNvSpPr txBox="1"/>
          <p:nvPr/>
        </p:nvSpPr>
        <p:spPr>
          <a:xfrm>
            <a:off x="8229600" y="4818888"/>
            <a:ext cx="3383280" cy="566928"/>
          </a:xfrm>
          <a:prstGeom prst="rect">
            <a:avLst/>
          </a:prstGeom>
          <a:noFill/>
          <a:ln/>
        </p:spPr>
        <p:txBody>
          <a:bodyPr wrap="square" lIns="0" tIns="0" rIns="0" bIns="0" rtlCol="0" anchor="t"/>
          <a:lstStyle/>
          <a:p>
            <a:pPr indent="0" marL="0">
              <a:buNone/>
            </a:pPr>
            <a:r>
              <a:rPr lang="en-US" sz="1400" dirty="0">
                <a:solidFill>
                  <a:schemeClr val="tx1"/>
                </a:solidFill>
              </a:rPr>
              <a:t>History of every change to the record</a:t>
            </a:r>
            <a:endParaRPr lang="en-US" sz="1400" dirty="0"/>
          </a:p>
        </p:txBody>
      </p:sp>
      <p:sp>
        <p:nvSpPr>
          <p:cNvPr id="17" name="profile frame"/>
          <p:cNvSpPr/>
          <p:nvPr/>
        </p:nvSpPr>
        <p:spPr>
          <a:xfrm>
            <a:off x="457200" y="1371600"/>
            <a:ext cx="7040880" cy="4469130"/>
          </a:xfrm>
          <a:prstGeom prst="roundRect">
            <a:avLst>
              <a:gd name="adj" fmla="val 2455"/>
            </a:avLst>
          </a:prstGeom>
          <a:solidFill>
            <a:schemeClr val="bg2"/>
          </a:solidFill>
          <a:ln w="9525">
            <a:solidFill>
              <a:srgbClr val="E2E4F3"/>
            </a:solidFill>
            <a:prstDash val="solid"/>
          </a:ln>
          <a:effectLst>
            <a:outerShdw sx="100000" sy="100000" kx="0" ky="0" algn="bl" rotWithShape="0" blurRad="177800" dist="50800" dir="5400000">
              <a:srgbClr val="1E2470">
                <a:alpha val="18000"/>
              </a:srgbClr>
            </a:outerShdw>
          </a:effectLst>
        </p:spPr>
      </p:sp>
      <p:pic>
        <p:nvPicPr>
          <p:cNvPr id="18" name="profile screenshot" descr="Staff profile with attendance, leave balances, salary, documents and insurance">    </p:cNvPr>
          <p:cNvPicPr>
            <a:picLocks noChangeAspect="1"/>
          </p:cNvPicPr>
          <p:nvPr/>
        </p:nvPicPr>
        <p:blipFill>
          <a:blip r:embed="rId5"/>
          <a:stretch>
            <a:fillRect/>
          </a:stretch>
        </p:blipFill>
        <p:spPr>
          <a:xfrm>
            <a:off x="548640" y="1463040"/>
            <a:ext cx="6858000" cy="4286250"/>
          </a:xfrm>
          <a:prstGeom prst="rect">
            <a:avLst/>
          </a:prstGeom>
        </p:spPr>
      </p:pic>
      <p:sp>
        <p:nvSpPr>
          <p:cNvPr id="25" name="Slide Number Placeholder 0"/>
          <p:cNvSpPr>
            <a:spLocks noGrp="1"/>
          </p:cNvSpPr>
          <p:nvPr>
            <p:ph type="sldNum" sz="quarter" idx="4294967295"/>
          </p:nvPr>
        </p:nvSpPr>
        <p:spPr>
          <a:xfrm>
            <a:off x="11155680" y="6336792"/>
            <a:ext cx="502920" cy="292608"/>
          </a:xfrm>
          <a:prstGeom prst="rect">
            <a:avLst/>
          </a:prstGeom>
          <a:extLst>
            <a:ext uri="{C572A759-6A51-4108-AA02-DFA0A04FC94B}">
              <ma14:wrappingTextBoxFlag xmlns:ma14="http://schemas.microsoft.com/office/mac/drawingml/2011/main" val="0"/>
            </a:ext>
          </a:extLst>
        </p:spPr>
        <p:txBody>
          <a:bodyPr/>
          <a:lstStyle>
            <a:lvl1pPr>
              <a:defRPr sz="1000">
                <a:solidFill>
                  <a:srgbClr val="6B6F8E"/>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685800"/>
          </a:xfrm>
          <a:prstGeom prst="rect">
            <a:avLst/>
          </a:prstGeom>
          <a:noFill/>
          <a:ln/>
        </p:spPr>
        <p:txBody>
          <a:bodyPr wrap="square" lIns="0" tIns="0" rIns="0" bIns="0" rtlCol="0" anchor="ctr"/>
          <a:lstStyle/>
          <a:p>
            <a:pPr algn="l" indent="0" marL="0">
              <a:buNone/>
            </a:pPr>
            <a:r>
              <a:rPr lang="en-US" sz="3200" b="1" dirty="0">
                <a:solidFill>
                  <a:schemeClr val="tx1"/>
                </a:solidFill>
              </a:rPr>
              <a:t>Attendance with GPS punch-in</a:t>
            </a:r>
            <a:endParaRPr lang="en-US" sz="3200" dirty="0"/>
          </a:p>
        </p:txBody>
      </p:sp>
      <p:sp>
        <p:nvSpPr>
          <p:cNvPr id="3" name="eyebrow"/>
          <p:cNvSpPr txBox="1"/>
          <p:nvPr/>
        </p:nvSpPr>
        <p:spPr>
          <a:xfrm>
            <a:off x="548640" y="1417320"/>
            <a:ext cx="3794760" cy="274320"/>
          </a:xfrm>
          <a:prstGeom prst="rect">
            <a:avLst/>
          </a:prstGeom>
          <a:noFill/>
          <a:ln/>
        </p:spPr>
        <p:txBody>
          <a:bodyPr wrap="square" lIns="0" tIns="0" rIns="0" bIns="0" rtlCol="0" anchor="ctr"/>
          <a:lstStyle/>
          <a:p>
            <a:pPr indent="0" marL="0">
              <a:buNone/>
            </a:pPr>
            <a:r>
              <a:rPr lang="en-US" sz="1200" b="1" spc="200" kern="0" dirty="0">
                <a:solidFill>
                  <a:schemeClr val="accent1"/>
                </a:solidFill>
              </a:rPr>
              <a:t>ATTENDANCE</a:t>
            </a:r>
            <a:endParaRPr lang="en-US" sz="1200" dirty="0"/>
          </a:p>
        </p:txBody>
      </p:sp>
      <p:sp>
        <p:nvSpPr>
          <p:cNvPr id="4" name="lead"/>
          <p:cNvSpPr txBox="1"/>
          <p:nvPr/>
        </p:nvSpPr>
        <p:spPr>
          <a:xfrm>
            <a:off x="548640" y="1737360"/>
            <a:ext cx="3794760" cy="1051560"/>
          </a:xfrm>
          <a:prstGeom prst="rect">
            <a:avLst/>
          </a:prstGeom>
          <a:noFill/>
          <a:ln/>
        </p:spPr>
        <p:txBody>
          <a:bodyPr wrap="square" lIns="0" tIns="0" rIns="0" bIns="0" rtlCol="0" anchor="t"/>
          <a:lstStyle/>
          <a:p>
            <a:pPr indent="0" marL="0">
              <a:buNone/>
            </a:pPr>
            <a:r>
              <a:rPr lang="en-US" sz="1800" dirty="0">
                <a:solidFill>
                  <a:schemeClr val="tx1"/>
                </a:solidFill>
              </a:rPr>
              <a:t>Staff punch in and out from the app or the web. Each punch saves the time and the street address.</a:t>
            </a:r>
            <a:endParaRPr lang="en-US" sz="1800" dirty="0"/>
          </a:p>
        </p:txBody>
      </p:sp>
      <p:sp>
        <p:nvSpPr>
          <p:cNvPr id="5" name="bullet 1 dot"/>
          <p:cNvSpPr/>
          <p:nvPr/>
        </p:nvSpPr>
        <p:spPr>
          <a:xfrm>
            <a:off x="548640" y="3008376"/>
            <a:ext cx="274320" cy="274320"/>
          </a:xfrm>
          <a:prstGeom prst="ellipse">
            <a:avLst/>
          </a:prstGeom>
          <a:solidFill>
            <a:schemeClr val="accent1"/>
          </a:solidFill>
          <a:ln w="12700">
            <a:solidFill>
              <a:schemeClr val="accent1"/>
            </a:solidFill>
            <a:prstDash val="solid"/>
          </a:ln>
        </p:spPr>
      </p:sp>
      <p:pic>
        <p:nvPicPr>
          <p:cNvPr id="6" name="bullet 1 tick" descr="preencoded.png">    </p:cNvPr>
          <p:cNvPicPr>
            <a:picLocks noChangeAspect="1"/>
          </p:cNvPicPr>
          <p:nvPr/>
        </p:nvPicPr>
        <p:blipFill>
          <a:blip r:embed="rId1"/>
          <a:stretch>
            <a:fillRect/>
          </a:stretch>
        </p:blipFill>
        <p:spPr>
          <a:xfrm>
            <a:off x="612648" y="3072384"/>
            <a:ext cx="146304" cy="146304"/>
          </a:xfrm>
          <a:prstGeom prst="rect">
            <a:avLst/>
          </a:prstGeom>
        </p:spPr>
      </p:pic>
      <p:sp>
        <p:nvSpPr>
          <p:cNvPr id="7" name="bullet 1"/>
          <p:cNvSpPr txBox="1"/>
          <p:nvPr/>
        </p:nvSpPr>
        <p:spPr>
          <a:xfrm>
            <a:off x="960120" y="2953512"/>
            <a:ext cx="3383280" cy="566928"/>
          </a:xfrm>
          <a:prstGeom prst="rect">
            <a:avLst/>
          </a:prstGeom>
          <a:noFill/>
          <a:ln/>
        </p:spPr>
        <p:txBody>
          <a:bodyPr wrap="square" lIns="0" tIns="0" rIns="0" bIns="0" rtlCol="0" anchor="t"/>
          <a:lstStyle/>
          <a:p>
            <a:pPr indent="0" marL="0">
              <a:buNone/>
            </a:pPr>
            <a:r>
              <a:rPr lang="en-US" sz="1400" dirty="0">
                <a:solidFill>
                  <a:schemeClr val="tx1"/>
                </a:solidFill>
              </a:rPr>
              <a:t>Late, early-out, overtime and absences worked out</a:t>
            </a:r>
            <a:endParaRPr lang="en-US" sz="1400" dirty="0"/>
          </a:p>
        </p:txBody>
      </p:sp>
      <p:sp>
        <p:nvSpPr>
          <p:cNvPr id="8" name="bullet 2 dot"/>
          <p:cNvSpPr/>
          <p:nvPr/>
        </p:nvSpPr>
        <p:spPr>
          <a:xfrm>
            <a:off x="548640" y="3630168"/>
            <a:ext cx="274320" cy="274320"/>
          </a:xfrm>
          <a:prstGeom prst="ellipse">
            <a:avLst/>
          </a:prstGeom>
          <a:solidFill>
            <a:schemeClr val="accent1"/>
          </a:solidFill>
          <a:ln w="12700">
            <a:solidFill>
              <a:schemeClr val="accent1"/>
            </a:solidFill>
            <a:prstDash val="solid"/>
          </a:ln>
        </p:spPr>
      </p:sp>
      <p:pic>
        <p:nvPicPr>
          <p:cNvPr id="9" name="bullet 2 tick" descr="preencoded.png">    </p:cNvPr>
          <p:cNvPicPr>
            <a:picLocks noChangeAspect="1"/>
          </p:cNvPicPr>
          <p:nvPr/>
        </p:nvPicPr>
        <p:blipFill>
          <a:blip r:embed="rId2"/>
          <a:stretch>
            <a:fillRect/>
          </a:stretch>
        </p:blipFill>
        <p:spPr>
          <a:xfrm>
            <a:off x="612648" y="3694176"/>
            <a:ext cx="146304" cy="146304"/>
          </a:xfrm>
          <a:prstGeom prst="rect">
            <a:avLst/>
          </a:prstGeom>
        </p:spPr>
      </p:pic>
      <p:sp>
        <p:nvSpPr>
          <p:cNvPr id="10" name="bullet 2"/>
          <p:cNvSpPr txBox="1"/>
          <p:nvPr/>
        </p:nvSpPr>
        <p:spPr>
          <a:xfrm>
            <a:off x="960120" y="3575304"/>
            <a:ext cx="3383280" cy="566928"/>
          </a:xfrm>
          <a:prstGeom prst="rect">
            <a:avLst/>
          </a:prstGeom>
          <a:noFill/>
          <a:ln/>
        </p:spPr>
        <p:txBody>
          <a:bodyPr wrap="square" lIns="0" tIns="0" rIns="0" bIns="0" rtlCol="0" anchor="t"/>
          <a:lstStyle/>
          <a:p>
            <a:pPr indent="0" marL="0">
              <a:buNone/>
            </a:pPr>
            <a:r>
              <a:rPr lang="en-US" sz="1400" dirty="0">
                <a:solidFill>
                  <a:schemeClr val="tx1"/>
                </a:solidFill>
              </a:rPr>
              <a:t>Reports per person and department, day by day</a:t>
            </a:r>
            <a:endParaRPr lang="en-US" sz="1400" dirty="0"/>
          </a:p>
        </p:txBody>
      </p:sp>
      <p:sp>
        <p:nvSpPr>
          <p:cNvPr id="11" name="bullet 3 dot"/>
          <p:cNvSpPr/>
          <p:nvPr/>
        </p:nvSpPr>
        <p:spPr>
          <a:xfrm>
            <a:off x="548640" y="4251960"/>
            <a:ext cx="274320" cy="274320"/>
          </a:xfrm>
          <a:prstGeom prst="ellipse">
            <a:avLst/>
          </a:prstGeom>
          <a:solidFill>
            <a:schemeClr val="accent1"/>
          </a:solidFill>
          <a:ln w="12700">
            <a:solidFill>
              <a:schemeClr val="accent1"/>
            </a:solidFill>
            <a:prstDash val="solid"/>
          </a:ln>
        </p:spPr>
      </p:sp>
      <p:pic>
        <p:nvPicPr>
          <p:cNvPr id="12" name="bullet 3 tick" descr="preencoded.png">    </p:cNvPr>
          <p:cNvPicPr>
            <a:picLocks noChangeAspect="1"/>
          </p:cNvPicPr>
          <p:nvPr/>
        </p:nvPicPr>
        <p:blipFill>
          <a:blip r:embed="rId3"/>
          <a:stretch>
            <a:fillRect/>
          </a:stretch>
        </p:blipFill>
        <p:spPr>
          <a:xfrm>
            <a:off x="612648" y="4315968"/>
            <a:ext cx="146304" cy="146304"/>
          </a:xfrm>
          <a:prstGeom prst="rect">
            <a:avLst/>
          </a:prstGeom>
        </p:spPr>
      </p:pic>
      <p:sp>
        <p:nvSpPr>
          <p:cNvPr id="13" name="bullet 3"/>
          <p:cNvSpPr txBox="1"/>
          <p:nvPr/>
        </p:nvSpPr>
        <p:spPr>
          <a:xfrm>
            <a:off x="960120" y="4197096"/>
            <a:ext cx="3383280" cy="566928"/>
          </a:xfrm>
          <a:prstGeom prst="rect">
            <a:avLst/>
          </a:prstGeom>
          <a:noFill/>
          <a:ln/>
        </p:spPr>
        <p:txBody>
          <a:bodyPr wrap="square" lIns="0" tIns="0" rIns="0" bIns="0" rtlCol="0" anchor="t"/>
          <a:lstStyle/>
          <a:p>
            <a:pPr indent="0" marL="0">
              <a:buNone/>
            </a:pPr>
            <a:r>
              <a:rPr lang="en-US" sz="1400" dirty="0">
                <a:solidFill>
                  <a:schemeClr val="tx1"/>
                </a:solidFill>
              </a:rPr>
              <a:t>Correction requests for missed punches</a:t>
            </a:r>
            <a:endParaRPr lang="en-US" sz="1400" dirty="0"/>
          </a:p>
        </p:txBody>
      </p:sp>
      <p:sp>
        <p:nvSpPr>
          <p:cNvPr id="14" name="bullet 4 dot"/>
          <p:cNvSpPr/>
          <p:nvPr/>
        </p:nvSpPr>
        <p:spPr>
          <a:xfrm>
            <a:off x="548640" y="4873752"/>
            <a:ext cx="274320" cy="274320"/>
          </a:xfrm>
          <a:prstGeom prst="ellipse">
            <a:avLst/>
          </a:prstGeom>
          <a:solidFill>
            <a:schemeClr val="accent1"/>
          </a:solidFill>
          <a:ln w="12700">
            <a:solidFill>
              <a:schemeClr val="accent1"/>
            </a:solidFill>
            <a:prstDash val="solid"/>
          </a:ln>
        </p:spPr>
      </p:sp>
      <p:pic>
        <p:nvPicPr>
          <p:cNvPr id="15" name="bullet 4 tick" descr="preencoded.png">    </p:cNvPr>
          <p:cNvPicPr>
            <a:picLocks noChangeAspect="1"/>
          </p:cNvPicPr>
          <p:nvPr/>
        </p:nvPicPr>
        <p:blipFill>
          <a:blip r:embed="rId4"/>
          <a:stretch>
            <a:fillRect/>
          </a:stretch>
        </p:blipFill>
        <p:spPr>
          <a:xfrm>
            <a:off x="612648" y="4937760"/>
            <a:ext cx="146304" cy="146304"/>
          </a:xfrm>
          <a:prstGeom prst="rect">
            <a:avLst/>
          </a:prstGeom>
        </p:spPr>
      </p:pic>
      <p:sp>
        <p:nvSpPr>
          <p:cNvPr id="16" name="bullet 4"/>
          <p:cNvSpPr txBox="1"/>
          <p:nvPr/>
        </p:nvSpPr>
        <p:spPr>
          <a:xfrm>
            <a:off x="960120" y="4818888"/>
            <a:ext cx="3383280" cy="566928"/>
          </a:xfrm>
          <a:prstGeom prst="rect">
            <a:avLst/>
          </a:prstGeom>
          <a:noFill/>
          <a:ln/>
        </p:spPr>
        <p:txBody>
          <a:bodyPr wrap="square" lIns="0" tIns="0" rIns="0" bIns="0" rtlCol="0" anchor="t"/>
          <a:lstStyle/>
          <a:p>
            <a:pPr indent="0" marL="0">
              <a:buNone/>
            </a:pPr>
            <a:r>
              <a:rPr lang="en-US" sz="1400" dirty="0">
                <a:solidFill>
                  <a:schemeClr val="tx1"/>
                </a:solidFill>
              </a:rPr>
              <a:t>Office-network rule: punch in only on office Wi-Fi</a:t>
            </a:r>
            <a:endParaRPr lang="en-US" sz="1400" dirty="0"/>
          </a:p>
        </p:txBody>
      </p:sp>
      <p:sp>
        <p:nvSpPr>
          <p:cNvPr id="17" name="attendance frame"/>
          <p:cNvSpPr/>
          <p:nvPr/>
        </p:nvSpPr>
        <p:spPr>
          <a:xfrm>
            <a:off x="4663440" y="1371600"/>
            <a:ext cx="7040880" cy="4469130"/>
          </a:xfrm>
          <a:prstGeom prst="roundRect">
            <a:avLst>
              <a:gd name="adj" fmla="val 2455"/>
            </a:avLst>
          </a:prstGeom>
          <a:solidFill>
            <a:schemeClr val="bg2"/>
          </a:solidFill>
          <a:ln w="9525">
            <a:solidFill>
              <a:srgbClr val="E2E4F3"/>
            </a:solidFill>
            <a:prstDash val="solid"/>
          </a:ln>
          <a:effectLst>
            <a:outerShdw sx="100000" sy="100000" kx="0" ky="0" algn="bl" rotWithShape="0" blurRad="177800" dist="50800" dir="5400000">
              <a:srgbClr val="1E2470">
                <a:alpha val="18000"/>
              </a:srgbClr>
            </a:outerShdw>
          </a:effectLst>
        </p:spPr>
      </p:sp>
      <p:pic>
        <p:nvPicPr>
          <p:cNvPr id="18" name="attendance screenshot" descr="Attendance report per staff with present, late and absent days">    </p:cNvPr>
          <p:cNvPicPr>
            <a:picLocks noChangeAspect="1"/>
          </p:cNvPicPr>
          <p:nvPr/>
        </p:nvPicPr>
        <p:blipFill>
          <a:blip r:embed="rId5"/>
          <a:stretch>
            <a:fillRect/>
          </a:stretch>
        </p:blipFill>
        <p:spPr>
          <a:xfrm>
            <a:off x="4754880" y="1463040"/>
            <a:ext cx="6858000" cy="4286250"/>
          </a:xfrm>
          <a:prstGeom prst="rect">
            <a:avLst/>
          </a:prstGeom>
        </p:spPr>
      </p:pic>
      <p:sp>
        <p:nvSpPr>
          <p:cNvPr id="19" name="mobile-home phone frame"/>
          <p:cNvSpPr/>
          <p:nvPr/>
        </p:nvSpPr>
        <p:spPr>
          <a:xfrm>
            <a:off x="10085832" y="2313432"/>
            <a:ext cx="1733337" cy="3602736"/>
          </a:xfrm>
          <a:prstGeom prst="roundRect">
            <a:avLst>
              <a:gd name="adj" fmla="val 9496"/>
            </a:avLst>
          </a:prstGeom>
          <a:solidFill>
            <a:schemeClr val="tx2"/>
          </a:solidFill>
          <a:ln w="6350">
            <a:solidFill>
              <a:schemeClr val="tx2"/>
            </a:solidFill>
            <a:prstDash val="solid"/>
          </a:ln>
          <a:effectLst>
            <a:outerShdw sx="100000" sy="100000" kx="0" ky="0" algn="bl" rotWithShape="0" blurRad="203200" dist="63500" dir="5400000">
              <a:srgbClr val="0F1035">
                <a:alpha val="35000"/>
              </a:srgbClr>
            </a:outerShdw>
          </a:effectLst>
        </p:spPr>
      </p:sp>
      <p:pic>
        <p:nvPicPr>
          <p:cNvPr id="20" name="mobile-home phone screenshot" descr="Punch-in card on the employee app">    </p:cNvPr>
          <p:cNvPicPr>
            <a:picLocks noChangeAspect="1"/>
          </p:cNvPicPr>
          <p:nvPr/>
        </p:nvPicPr>
        <p:blipFill>
          <a:blip r:embed="rId6"/>
          <a:stretch>
            <a:fillRect/>
          </a:stretch>
        </p:blipFill>
        <p:spPr>
          <a:xfrm>
            <a:off x="10149840" y="2377440"/>
            <a:ext cx="1605321" cy="3474720"/>
          </a:xfrm>
          <a:prstGeom prst="rect">
            <a:avLst/>
          </a:prstGeom>
        </p:spPr>
      </p:pic>
      <p:sp>
        <p:nvSpPr>
          <p:cNvPr id="25" name="Slide Number Placeholder 0"/>
          <p:cNvSpPr>
            <a:spLocks noGrp="1"/>
          </p:cNvSpPr>
          <p:nvPr>
            <p:ph type="sldNum" sz="quarter" idx="4294967295"/>
          </p:nvPr>
        </p:nvSpPr>
        <p:spPr>
          <a:xfrm>
            <a:off x="11155680" y="6336792"/>
            <a:ext cx="502920" cy="292608"/>
          </a:xfrm>
          <a:prstGeom prst="rect">
            <a:avLst/>
          </a:prstGeom>
          <a:extLst>
            <a:ext uri="{C572A759-6A51-4108-AA02-DFA0A04FC94B}">
              <ma14:wrappingTextBoxFlag xmlns:ma14="http://schemas.microsoft.com/office/mac/drawingml/2011/main" val="0"/>
            </a:ext>
          </a:extLst>
        </p:spPr>
        <p:txBody>
          <a:bodyPr/>
          <a:lstStyle>
            <a:lvl1pPr>
              <a:defRPr sz="1000">
                <a:solidFill>
                  <a:srgbClr val="6B6F8E"/>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685800"/>
          </a:xfrm>
          <a:prstGeom prst="rect">
            <a:avLst/>
          </a:prstGeom>
          <a:noFill/>
          <a:ln/>
        </p:spPr>
        <p:txBody>
          <a:bodyPr wrap="square" lIns="0" tIns="0" rIns="0" bIns="0" rtlCol="0" anchor="ctr"/>
          <a:lstStyle/>
          <a:p>
            <a:pPr algn="l" indent="0" marL="0">
              <a:buNone/>
            </a:pPr>
            <a:r>
              <a:rPr lang="en-US" sz="3200" b="1" dirty="0">
                <a:solidFill>
                  <a:schemeClr val="tx1"/>
                </a:solidFill>
              </a:rPr>
              <a:t>Shifts and weekly rosters</a:t>
            </a:r>
            <a:endParaRPr lang="en-US" sz="3200" dirty="0"/>
          </a:p>
        </p:txBody>
      </p:sp>
      <p:sp>
        <p:nvSpPr>
          <p:cNvPr id="3" name="eyebrow"/>
          <p:cNvSpPr txBox="1"/>
          <p:nvPr/>
        </p:nvSpPr>
        <p:spPr>
          <a:xfrm>
            <a:off x="7818120" y="1417320"/>
            <a:ext cx="3794760" cy="274320"/>
          </a:xfrm>
          <a:prstGeom prst="rect">
            <a:avLst/>
          </a:prstGeom>
          <a:noFill/>
          <a:ln/>
        </p:spPr>
        <p:txBody>
          <a:bodyPr wrap="square" lIns="0" tIns="0" rIns="0" bIns="0" rtlCol="0" anchor="ctr"/>
          <a:lstStyle/>
          <a:p>
            <a:pPr indent="0" marL="0">
              <a:buNone/>
            </a:pPr>
            <a:r>
              <a:rPr lang="en-US" sz="1200" b="1" spc="200" kern="0" dirty="0">
                <a:solidFill>
                  <a:schemeClr val="accent1"/>
                </a:solidFill>
              </a:rPr>
              <a:t>SHIFTS &amp; ROSTER</a:t>
            </a:r>
            <a:endParaRPr lang="en-US" sz="1200" dirty="0"/>
          </a:p>
        </p:txBody>
      </p:sp>
      <p:sp>
        <p:nvSpPr>
          <p:cNvPr id="4" name="lead"/>
          <p:cNvSpPr txBox="1"/>
          <p:nvPr/>
        </p:nvSpPr>
        <p:spPr>
          <a:xfrm>
            <a:off x="7818120" y="1737360"/>
            <a:ext cx="3794760" cy="1051560"/>
          </a:xfrm>
          <a:prstGeom prst="rect">
            <a:avLst/>
          </a:prstGeom>
          <a:noFill/>
          <a:ln/>
        </p:spPr>
        <p:txBody>
          <a:bodyPr wrap="square" lIns="0" tIns="0" rIns="0" bIns="0" rtlCol="0" anchor="t"/>
          <a:lstStyle/>
          <a:p>
            <a:pPr indent="0" marL="0">
              <a:buNone/>
            </a:pPr>
            <a:r>
              <a:rPr lang="en-US" sz="1800" dirty="0">
                <a:solidFill>
                  <a:schemeClr val="tx1"/>
                </a:solidFill>
              </a:rPr>
              <a:t>Day, night and split shifts with their own grace time and break — planned on a weekly roster grid.</a:t>
            </a:r>
            <a:endParaRPr lang="en-US" sz="1800" dirty="0"/>
          </a:p>
        </p:txBody>
      </p:sp>
      <p:sp>
        <p:nvSpPr>
          <p:cNvPr id="5" name="bullet 1 dot"/>
          <p:cNvSpPr/>
          <p:nvPr/>
        </p:nvSpPr>
        <p:spPr>
          <a:xfrm>
            <a:off x="7818120" y="3008376"/>
            <a:ext cx="274320" cy="274320"/>
          </a:xfrm>
          <a:prstGeom prst="ellipse">
            <a:avLst/>
          </a:prstGeom>
          <a:solidFill>
            <a:schemeClr val="accent1"/>
          </a:solidFill>
          <a:ln w="12700">
            <a:solidFill>
              <a:schemeClr val="accent1"/>
            </a:solidFill>
            <a:prstDash val="solid"/>
          </a:ln>
        </p:spPr>
      </p:sp>
      <p:pic>
        <p:nvPicPr>
          <p:cNvPr id="6" name="bullet 1 tick" descr="preencoded.png">    </p:cNvPr>
          <p:cNvPicPr>
            <a:picLocks noChangeAspect="1"/>
          </p:cNvPicPr>
          <p:nvPr/>
        </p:nvPicPr>
        <p:blipFill>
          <a:blip r:embed="rId1"/>
          <a:stretch>
            <a:fillRect/>
          </a:stretch>
        </p:blipFill>
        <p:spPr>
          <a:xfrm>
            <a:off x="7882128" y="3072384"/>
            <a:ext cx="146304" cy="146304"/>
          </a:xfrm>
          <a:prstGeom prst="rect">
            <a:avLst/>
          </a:prstGeom>
        </p:spPr>
      </p:pic>
      <p:sp>
        <p:nvSpPr>
          <p:cNvPr id="7" name="bullet 1"/>
          <p:cNvSpPr txBox="1"/>
          <p:nvPr/>
        </p:nvSpPr>
        <p:spPr>
          <a:xfrm>
            <a:off x="8229600" y="2953512"/>
            <a:ext cx="3383280" cy="566928"/>
          </a:xfrm>
          <a:prstGeom prst="rect">
            <a:avLst/>
          </a:prstGeom>
          <a:noFill/>
          <a:ln/>
        </p:spPr>
        <p:txBody>
          <a:bodyPr wrap="square" lIns="0" tIns="0" rIns="0" bIns="0" rtlCol="0" anchor="t"/>
          <a:lstStyle/>
          <a:p>
            <a:pPr indent="0" marL="0">
              <a:buNone/>
            </a:pPr>
            <a:r>
              <a:rPr lang="en-US" sz="1400" dirty="0">
                <a:solidFill>
                  <a:schemeClr val="tx1"/>
                </a:solidFill>
              </a:rPr>
              <a:t>Night shifts that run past midnight</a:t>
            </a:r>
            <a:endParaRPr lang="en-US" sz="1400" dirty="0"/>
          </a:p>
        </p:txBody>
      </p:sp>
      <p:sp>
        <p:nvSpPr>
          <p:cNvPr id="8" name="bullet 2 dot"/>
          <p:cNvSpPr/>
          <p:nvPr/>
        </p:nvSpPr>
        <p:spPr>
          <a:xfrm>
            <a:off x="7818120" y="3630168"/>
            <a:ext cx="274320" cy="274320"/>
          </a:xfrm>
          <a:prstGeom prst="ellipse">
            <a:avLst/>
          </a:prstGeom>
          <a:solidFill>
            <a:schemeClr val="accent1"/>
          </a:solidFill>
          <a:ln w="12700">
            <a:solidFill>
              <a:schemeClr val="accent1"/>
            </a:solidFill>
            <a:prstDash val="solid"/>
          </a:ln>
        </p:spPr>
      </p:sp>
      <p:pic>
        <p:nvPicPr>
          <p:cNvPr id="9" name="bullet 2 tick" descr="preencoded.png">    </p:cNvPr>
          <p:cNvPicPr>
            <a:picLocks noChangeAspect="1"/>
          </p:cNvPicPr>
          <p:nvPr/>
        </p:nvPicPr>
        <p:blipFill>
          <a:blip r:embed="rId2"/>
          <a:stretch>
            <a:fillRect/>
          </a:stretch>
        </p:blipFill>
        <p:spPr>
          <a:xfrm>
            <a:off x="7882128" y="3694176"/>
            <a:ext cx="146304" cy="146304"/>
          </a:xfrm>
          <a:prstGeom prst="rect">
            <a:avLst/>
          </a:prstGeom>
        </p:spPr>
      </p:pic>
      <p:sp>
        <p:nvSpPr>
          <p:cNvPr id="10" name="bullet 2"/>
          <p:cNvSpPr txBox="1"/>
          <p:nvPr/>
        </p:nvSpPr>
        <p:spPr>
          <a:xfrm>
            <a:off x="8229600" y="3575304"/>
            <a:ext cx="3383280" cy="566928"/>
          </a:xfrm>
          <a:prstGeom prst="rect">
            <a:avLst/>
          </a:prstGeom>
          <a:noFill/>
          <a:ln/>
        </p:spPr>
        <p:txBody>
          <a:bodyPr wrap="square" lIns="0" tIns="0" rIns="0" bIns="0" rtlCol="0" anchor="t"/>
          <a:lstStyle/>
          <a:p>
            <a:pPr indent="0" marL="0">
              <a:buNone/>
            </a:pPr>
            <a:r>
              <a:rPr lang="en-US" sz="1400" dirty="0">
                <a:solidFill>
                  <a:schemeClr val="tx1"/>
                </a:solidFill>
              </a:rPr>
              <a:t>Pick a shift or “Off” for any day; copy last week</a:t>
            </a:r>
            <a:endParaRPr lang="en-US" sz="1400" dirty="0"/>
          </a:p>
        </p:txBody>
      </p:sp>
      <p:sp>
        <p:nvSpPr>
          <p:cNvPr id="11" name="bullet 3 dot"/>
          <p:cNvSpPr/>
          <p:nvPr/>
        </p:nvSpPr>
        <p:spPr>
          <a:xfrm>
            <a:off x="7818120" y="4251960"/>
            <a:ext cx="274320" cy="274320"/>
          </a:xfrm>
          <a:prstGeom prst="ellipse">
            <a:avLst/>
          </a:prstGeom>
          <a:solidFill>
            <a:schemeClr val="accent1"/>
          </a:solidFill>
          <a:ln w="12700">
            <a:solidFill>
              <a:schemeClr val="accent1"/>
            </a:solidFill>
            <a:prstDash val="solid"/>
          </a:ln>
        </p:spPr>
      </p:sp>
      <p:pic>
        <p:nvPicPr>
          <p:cNvPr id="12" name="bullet 3 tick" descr="preencoded.png">    </p:cNvPr>
          <p:cNvPicPr>
            <a:picLocks noChangeAspect="1"/>
          </p:cNvPicPr>
          <p:nvPr/>
        </p:nvPicPr>
        <p:blipFill>
          <a:blip r:embed="rId3"/>
          <a:stretch>
            <a:fillRect/>
          </a:stretch>
        </p:blipFill>
        <p:spPr>
          <a:xfrm>
            <a:off x="7882128" y="4315968"/>
            <a:ext cx="146304" cy="146304"/>
          </a:xfrm>
          <a:prstGeom prst="rect">
            <a:avLst/>
          </a:prstGeom>
        </p:spPr>
      </p:pic>
      <p:sp>
        <p:nvSpPr>
          <p:cNvPr id="13" name="bullet 3"/>
          <p:cNvSpPr txBox="1"/>
          <p:nvPr/>
        </p:nvSpPr>
        <p:spPr>
          <a:xfrm>
            <a:off x="8229600" y="4197096"/>
            <a:ext cx="3383280" cy="566928"/>
          </a:xfrm>
          <a:prstGeom prst="rect">
            <a:avLst/>
          </a:prstGeom>
          <a:noFill/>
          <a:ln/>
        </p:spPr>
        <p:txBody>
          <a:bodyPr wrap="square" lIns="0" tIns="0" rIns="0" bIns="0" rtlCol="0" anchor="t"/>
          <a:lstStyle/>
          <a:p>
            <a:pPr indent="0" marL="0">
              <a:buNone/>
            </a:pPr>
            <a:r>
              <a:rPr lang="en-US" sz="1400" dirty="0">
                <a:solidFill>
                  <a:schemeClr val="tx1"/>
                </a:solidFill>
              </a:rPr>
              <a:t>Lateness and overtime follow each person’s shift</a:t>
            </a:r>
            <a:endParaRPr lang="en-US" sz="1400" dirty="0"/>
          </a:p>
        </p:txBody>
      </p:sp>
      <p:sp>
        <p:nvSpPr>
          <p:cNvPr id="14" name="bullet 4 dot"/>
          <p:cNvSpPr/>
          <p:nvPr/>
        </p:nvSpPr>
        <p:spPr>
          <a:xfrm>
            <a:off x="7818120" y="4873752"/>
            <a:ext cx="274320" cy="274320"/>
          </a:xfrm>
          <a:prstGeom prst="ellipse">
            <a:avLst/>
          </a:prstGeom>
          <a:solidFill>
            <a:schemeClr val="accent1"/>
          </a:solidFill>
          <a:ln w="12700">
            <a:solidFill>
              <a:schemeClr val="accent1"/>
            </a:solidFill>
            <a:prstDash val="solid"/>
          </a:ln>
        </p:spPr>
      </p:sp>
      <p:pic>
        <p:nvPicPr>
          <p:cNvPr id="15" name="bullet 4 tick" descr="preencoded.png">    </p:cNvPr>
          <p:cNvPicPr>
            <a:picLocks noChangeAspect="1"/>
          </p:cNvPicPr>
          <p:nvPr/>
        </p:nvPicPr>
        <p:blipFill>
          <a:blip r:embed="rId4"/>
          <a:stretch>
            <a:fillRect/>
          </a:stretch>
        </p:blipFill>
        <p:spPr>
          <a:xfrm>
            <a:off x="7882128" y="4937760"/>
            <a:ext cx="146304" cy="146304"/>
          </a:xfrm>
          <a:prstGeom prst="rect">
            <a:avLst/>
          </a:prstGeom>
        </p:spPr>
      </p:pic>
      <p:sp>
        <p:nvSpPr>
          <p:cNvPr id="16" name="bullet 4"/>
          <p:cNvSpPr txBox="1"/>
          <p:nvPr/>
        </p:nvSpPr>
        <p:spPr>
          <a:xfrm>
            <a:off x="8229600" y="4818888"/>
            <a:ext cx="3383280" cy="566928"/>
          </a:xfrm>
          <a:prstGeom prst="rect">
            <a:avLst/>
          </a:prstGeom>
          <a:noFill/>
          <a:ln/>
        </p:spPr>
        <p:txBody>
          <a:bodyPr wrap="square" lIns="0" tIns="0" rIns="0" bIns="0" rtlCol="0" anchor="t"/>
          <a:lstStyle/>
          <a:p>
            <a:pPr indent="0" marL="0">
              <a:buNone/>
            </a:pPr>
            <a:r>
              <a:rPr lang="en-US" sz="1400" dirty="0">
                <a:solidFill>
                  <a:schemeClr val="tx1"/>
                </a:solidFill>
              </a:rPr>
              <a:t>Staff see their next two weeks in the app</a:t>
            </a:r>
            <a:endParaRPr lang="en-US" sz="1400" dirty="0"/>
          </a:p>
        </p:txBody>
      </p:sp>
      <p:sp>
        <p:nvSpPr>
          <p:cNvPr id="17" name="roster frame"/>
          <p:cNvSpPr/>
          <p:nvPr/>
        </p:nvSpPr>
        <p:spPr>
          <a:xfrm>
            <a:off x="457200" y="1371600"/>
            <a:ext cx="7040880" cy="4469130"/>
          </a:xfrm>
          <a:prstGeom prst="roundRect">
            <a:avLst>
              <a:gd name="adj" fmla="val 2455"/>
            </a:avLst>
          </a:prstGeom>
          <a:solidFill>
            <a:schemeClr val="bg2"/>
          </a:solidFill>
          <a:ln w="9525">
            <a:solidFill>
              <a:srgbClr val="E2E4F3"/>
            </a:solidFill>
            <a:prstDash val="solid"/>
          </a:ln>
          <a:effectLst>
            <a:outerShdw sx="100000" sy="100000" kx="0" ky="0" algn="bl" rotWithShape="0" blurRad="177800" dist="50800" dir="5400000">
              <a:srgbClr val="1E2470">
                <a:alpha val="18000"/>
              </a:srgbClr>
            </a:outerShdw>
          </a:effectLst>
        </p:spPr>
      </p:sp>
      <p:pic>
        <p:nvPicPr>
          <p:cNvPr id="18" name="roster screenshot" descr="Weekly roster grid with day, early, night and split shifts">    </p:cNvPr>
          <p:cNvPicPr>
            <a:picLocks noChangeAspect="1"/>
          </p:cNvPicPr>
          <p:nvPr/>
        </p:nvPicPr>
        <p:blipFill>
          <a:blip r:embed="rId5"/>
          <a:stretch>
            <a:fillRect/>
          </a:stretch>
        </p:blipFill>
        <p:spPr>
          <a:xfrm>
            <a:off x="548640" y="1463040"/>
            <a:ext cx="6858000" cy="4286250"/>
          </a:xfrm>
          <a:prstGeom prst="rect">
            <a:avLst/>
          </a:prstGeom>
        </p:spPr>
      </p:pic>
      <p:sp>
        <p:nvSpPr>
          <p:cNvPr id="25" name="Slide Number Placeholder 0"/>
          <p:cNvSpPr>
            <a:spLocks noGrp="1"/>
          </p:cNvSpPr>
          <p:nvPr>
            <p:ph type="sldNum" sz="quarter" idx="4294967295"/>
          </p:nvPr>
        </p:nvSpPr>
        <p:spPr>
          <a:xfrm>
            <a:off x="11155680" y="6336792"/>
            <a:ext cx="502920" cy="292608"/>
          </a:xfrm>
          <a:prstGeom prst="rect">
            <a:avLst/>
          </a:prstGeom>
          <a:extLst>
            <a:ext uri="{C572A759-6A51-4108-AA02-DFA0A04FC94B}">
              <ma14:wrappingTextBoxFlag xmlns:ma14="http://schemas.microsoft.com/office/mac/drawingml/2011/main" val="0"/>
            </a:ext>
          </a:extLst>
        </p:spPr>
        <p:txBody>
          <a:bodyPr/>
          <a:lstStyle>
            <a:lvl1pPr>
              <a:defRPr sz="1000">
                <a:solidFill>
                  <a:srgbClr val="6B6F8E"/>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685800"/>
          </a:xfrm>
          <a:prstGeom prst="rect">
            <a:avLst/>
          </a:prstGeom>
          <a:noFill/>
          <a:ln/>
        </p:spPr>
        <p:txBody>
          <a:bodyPr wrap="square" lIns="0" tIns="0" rIns="0" bIns="0" rtlCol="0" anchor="ctr"/>
          <a:lstStyle/>
          <a:p>
            <a:pPr algn="l" indent="0" marL="0">
              <a:buNone/>
            </a:pPr>
            <a:r>
              <a:rPr lang="en-US" sz="3200" b="1" dirty="0">
                <a:solidFill>
                  <a:schemeClr val="tx1"/>
                </a:solidFill>
              </a:rPr>
              <a:t>Leave with balances and approvals</a:t>
            </a:r>
            <a:endParaRPr lang="en-US" sz="3200" dirty="0"/>
          </a:p>
        </p:txBody>
      </p:sp>
      <p:sp>
        <p:nvSpPr>
          <p:cNvPr id="3" name="eyebrow"/>
          <p:cNvSpPr txBox="1"/>
          <p:nvPr/>
        </p:nvSpPr>
        <p:spPr>
          <a:xfrm>
            <a:off x="548640" y="1417320"/>
            <a:ext cx="3794760" cy="274320"/>
          </a:xfrm>
          <a:prstGeom prst="rect">
            <a:avLst/>
          </a:prstGeom>
          <a:noFill/>
          <a:ln/>
        </p:spPr>
        <p:txBody>
          <a:bodyPr wrap="square" lIns="0" tIns="0" rIns="0" bIns="0" rtlCol="0" anchor="ctr"/>
          <a:lstStyle/>
          <a:p>
            <a:pPr indent="0" marL="0">
              <a:buNone/>
            </a:pPr>
            <a:r>
              <a:rPr lang="en-US" sz="1200" b="1" spc="200" kern="0" dirty="0">
                <a:solidFill>
                  <a:schemeClr val="accent1"/>
                </a:solidFill>
              </a:rPr>
              <a:t>LEAVE &amp; HOLIDAYS</a:t>
            </a:r>
            <a:endParaRPr lang="en-US" sz="1200" dirty="0"/>
          </a:p>
        </p:txBody>
      </p:sp>
      <p:sp>
        <p:nvSpPr>
          <p:cNvPr id="4" name="lead"/>
          <p:cNvSpPr txBox="1"/>
          <p:nvPr/>
        </p:nvSpPr>
        <p:spPr>
          <a:xfrm>
            <a:off x="548640" y="1737360"/>
            <a:ext cx="3794760" cy="1051560"/>
          </a:xfrm>
          <a:prstGeom prst="rect">
            <a:avLst/>
          </a:prstGeom>
          <a:noFill/>
          <a:ln/>
        </p:spPr>
        <p:txBody>
          <a:bodyPr wrap="square" lIns="0" tIns="0" rIns="0" bIns="0" rtlCol="0" anchor="t"/>
          <a:lstStyle/>
          <a:p>
            <a:pPr indent="0" marL="0">
              <a:buNone/>
            </a:pPr>
            <a:r>
              <a:rPr lang="en-US" sz="1800" dirty="0">
                <a:solidFill>
                  <a:schemeClr val="tx1"/>
                </a:solidFill>
              </a:rPr>
              <a:t>Employees see their balance before they apply. Weekends and public holidays are skipped automatically.</a:t>
            </a:r>
            <a:endParaRPr lang="en-US" sz="1800" dirty="0"/>
          </a:p>
        </p:txBody>
      </p:sp>
      <p:sp>
        <p:nvSpPr>
          <p:cNvPr id="5" name="bullet 1 dot"/>
          <p:cNvSpPr/>
          <p:nvPr/>
        </p:nvSpPr>
        <p:spPr>
          <a:xfrm>
            <a:off x="548640" y="3008376"/>
            <a:ext cx="274320" cy="274320"/>
          </a:xfrm>
          <a:prstGeom prst="ellipse">
            <a:avLst/>
          </a:prstGeom>
          <a:solidFill>
            <a:schemeClr val="accent1"/>
          </a:solidFill>
          <a:ln w="12700">
            <a:solidFill>
              <a:schemeClr val="accent1"/>
            </a:solidFill>
            <a:prstDash val="solid"/>
          </a:ln>
        </p:spPr>
      </p:sp>
      <p:pic>
        <p:nvPicPr>
          <p:cNvPr id="6" name="bullet 1 tick" descr="preencoded.png">    </p:cNvPr>
          <p:cNvPicPr>
            <a:picLocks noChangeAspect="1"/>
          </p:cNvPicPr>
          <p:nvPr/>
        </p:nvPicPr>
        <p:blipFill>
          <a:blip r:embed="rId1"/>
          <a:stretch>
            <a:fillRect/>
          </a:stretch>
        </p:blipFill>
        <p:spPr>
          <a:xfrm>
            <a:off x="612648" y="3072384"/>
            <a:ext cx="146304" cy="146304"/>
          </a:xfrm>
          <a:prstGeom prst="rect">
            <a:avLst/>
          </a:prstGeom>
        </p:spPr>
      </p:pic>
      <p:sp>
        <p:nvSpPr>
          <p:cNvPr id="7" name="bullet 1"/>
          <p:cNvSpPr txBox="1"/>
          <p:nvPr/>
        </p:nvSpPr>
        <p:spPr>
          <a:xfrm>
            <a:off x="960120" y="2953512"/>
            <a:ext cx="3383280" cy="566928"/>
          </a:xfrm>
          <a:prstGeom prst="rect">
            <a:avLst/>
          </a:prstGeom>
          <a:noFill/>
          <a:ln/>
        </p:spPr>
        <p:txBody>
          <a:bodyPr wrap="square" lIns="0" tIns="0" rIns="0" bIns="0" rtlCol="0" anchor="t"/>
          <a:lstStyle/>
          <a:p>
            <a:pPr indent="0" marL="0">
              <a:buNone/>
            </a:pPr>
            <a:r>
              <a:rPr lang="en-US" sz="1400" dirty="0">
                <a:solidFill>
                  <a:schemeClr val="tx1"/>
                </a:solidFill>
              </a:rPr>
              <a:t>Annual, sick, maternity, unpaid and custom types</a:t>
            </a:r>
            <a:endParaRPr lang="en-US" sz="1400" dirty="0"/>
          </a:p>
        </p:txBody>
      </p:sp>
      <p:sp>
        <p:nvSpPr>
          <p:cNvPr id="8" name="bullet 2 dot"/>
          <p:cNvSpPr/>
          <p:nvPr/>
        </p:nvSpPr>
        <p:spPr>
          <a:xfrm>
            <a:off x="548640" y="3630168"/>
            <a:ext cx="274320" cy="274320"/>
          </a:xfrm>
          <a:prstGeom prst="ellipse">
            <a:avLst/>
          </a:prstGeom>
          <a:solidFill>
            <a:schemeClr val="accent1"/>
          </a:solidFill>
          <a:ln w="12700">
            <a:solidFill>
              <a:schemeClr val="accent1"/>
            </a:solidFill>
            <a:prstDash val="solid"/>
          </a:ln>
        </p:spPr>
      </p:sp>
      <p:pic>
        <p:nvPicPr>
          <p:cNvPr id="9" name="bullet 2 tick" descr="preencoded.png">    </p:cNvPr>
          <p:cNvPicPr>
            <a:picLocks noChangeAspect="1"/>
          </p:cNvPicPr>
          <p:nvPr/>
        </p:nvPicPr>
        <p:blipFill>
          <a:blip r:embed="rId2"/>
          <a:stretch>
            <a:fillRect/>
          </a:stretch>
        </p:blipFill>
        <p:spPr>
          <a:xfrm>
            <a:off x="612648" y="3694176"/>
            <a:ext cx="146304" cy="146304"/>
          </a:xfrm>
          <a:prstGeom prst="rect">
            <a:avLst/>
          </a:prstGeom>
        </p:spPr>
      </p:pic>
      <p:sp>
        <p:nvSpPr>
          <p:cNvPr id="10" name="bullet 2"/>
          <p:cNvSpPr txBox="1"/>
          <p:nvPr/>
        </p:nvSpPr>
        <p:spPr>
          <a:xfrm>
            <a:off x="960120" y="3575304"/>
            <a:ext cx="3383280" cy="566928"/>
          </a:xfrm>
          <a:prstGeom prst="rect">
            <a:avLst/>
          </a:prstGeom>
          <a:noFill/>
          <a:ln/>
        </p:spPr>
        <p:txBody>
          <a:bodyPr wrap="square" lIns="0" tIns="0" rIns="0" bIns="0" rtlCol="0" anchor="t"/>
          <a:lstStyle/>
          <a:p>
            <a:pPr indent="0" marL="0">
              <a:buNone/>
            </a:pPr>
            <a:r>
              <a:rPr lang="en-US" sz="1400" dirty="0">
                <a:solidFill>
                  <a:schemeClr val="tx1"/>
                </a:solidFill>
              </a:rPr>
              <a:t>Half days and required attachments (e.g. sick note)</a:t>
            </a:r>
            <a:endParaRPr lang="en-US" sz="1400" dirty="0"/>
          </a:p>
        </p:txBody>
      </p:sp>
      <p:sp>
        <p:nvSpPr>
          <p:cNvPr id="11" name="bullet 3 dot"/>
          <p:cNvSpPr/>
          <p:nvPr/>
        </p:nvSpPr>
        <p:spPr>
          <a:xfrm>
            <a:off x="548640" y="4251960"/>
            <a:ext cx="274320" cy="274320"/>
          </a:xfrm>
          <a:prstGeom prst="ellipse">
            <a:avLst/>
          </a:prstGeom>
          <a:solidFill>
            <a:schemeClr val="accent1"/>
          </a:solidFill>
          <a:ln w="12700">
            <a:solidFill>
              <a:schemeClr val="accent1"/>
            </a:solidFill>
            <a:prstDash val="solid"/>
          </a:ln>
        </p:spPr>
      </p:sp>
      <p:pic>
        <p:nvPicPr>
          <p:cNvPr id="12" name="bullet 3 tick" descr="preencoded.png">    </p:cNvPr>
          <p:cNvPicPr>
            <a:picLocks noChangeAspect="1"/>
          </p:cNvPicPr>
          <p:nvPr/>
        </p:nvPicPr>
        <p:blipFill>
          <a:blip r:embed="rId3"/>
          <a:stretch>
            <a:fillRect/>
          </a:stretch>
        </p:blipFill>
        <p:spPr>
          <a:xfrm>
            <a:off x="612648" y="4315968"/>
            <a:ext cx="146304" cy="146304"/>
          </a:xfrm>
          <a:prstGeom prst="rect">
            <a:avLst/>
          </a:prstGeom>
        </p:spPr>
      </p:pic>
      <p:sp>
        <p:nvSpPr>
          <p:cNvPr id="13" name="bullet 3"/>
          <p:cNvSpPr txBox="1"/>
          <p:nvPr/>
        </p:nvSpPr>
        <p:spPr>
          <a:xfrm>
            <a:off x="960120" y="4197096"/>
            <a:ext cx="3383280" cy="566928"/>
          </a:xfrm>
          <a:prstGeom prst="rect">
            <a:avLst/>
          </a:prstGeom>
          <a:noFill/>
          <a:ln/>
        </p:spPr>
        <p:txBody>
          <a:bodyPr wrap="square" lIns="0" tIns="0" rIns="0" bIns="0" rtlCol="0" anchor="t"/>
          <a:lstStyle/>
          <a:p>
            <a:pPr indent="0" marL="0">
              <a:buNone/>
            </a:pPr>
            <a:r>
              <a:rPr lang="en-US" sz="1400" dirty="0">
                <a:solidFill>
                  <a:schemeClr val="tx1"/>
                </a:solidFill>
              </a:rPr>
              <a:t>Approve or reject with a note — staff are notified</a:t>
            </a:r>
            <a:endParaRPr lang="en-US" sz="1400" dirty="0"/>
          </a:p>
        </p:txBody>
      </p:sp>
      <p:sp>
        <p:nvSpPr>
          <p:cNvPr id="14" name="bullet 4 dot"/>
          <p:cNvSpPr/>
          <p:nvPr/>
        </p:nvSpPr>
        <p:spPr>
          <a:xfrm>
            <a:off x="548640" y="4873752"/>
            <a:ext cx="274320" cy="274320"/>
          </a:xfrm>
          <a:prstGeom prst="ellipse">
            <a:avLst/>
          </a:prstGeom>
          <a:solidFill>
            <a:schemeClr val="accent1"/>
          </a:solidFill>
          <a:ln w="12700">
            <a:solidFill>
              <a:schemeClr val="accent1"/>
            </a:solidFill>
            <a:prstDash val="solid"/>
          </a:ln>
        </p:spPr>
      </p:sp>
      <p:pic>
        <p:nvPicPr>
          <p:cNvPr id="15" name="bullet 4 tick" descr="preencoded.png">    </p:cNvPr>
          <p:cNvPicPr>
            <a:picLocks noChangeAspect="1"/>
          </p:cNvPicPr>
          <p:nvPr/>
        </p:nvPicPr>
        <p:blipFill>
          <a:blip r:embed="rId4"/>
          <a:stretch>
            <a:fillRect/>
          </a:stretch>
        </p:blipFill>
        <p:spPr>
          <a:xfrm>
            <a:off x="612648" y="4937760"/>
            <a:ext cx="146304" cy="146304"/>
          </a:xfrm>
          <a:prstGeom prst="rect">
            <a:avLst/>
          </a:prstGeom>
        </p:spPr>
      </p:pic>
      <p:sp>
        <p:nvSpPr>
          <p:cNvPr id="16" name="bullet 4"/>
          <p:cNvSpPr txBox="1"/>
          <p:nvPr/>
        </p:nvSpPr>
        <p:spPr>
          <a:xfrm>
            <a:off x="960120" y="4818888"/>
            <a:ext cx="3383280" cy="566928"/>
          </a:xfrm>
          <a:prstGeom prst="rect">
            <a:avLst/>
          </a:prstGeom>
          <a:noFill/>
          <a:ln/>
        </p:spPr>
        <p:txBody>
          <a:bodyPr wrap="square" lIns="0" tIns="0" rIns="0" bIns="0" rtlCol="0" anchor="t"/>
          <a:lstStyle/>
          <a:p>
            <a:pPr indent="0" marL="0">
              <a:buNone/>
            </a:pPr>
            <a:r>
              <a:rPr lang="en-US" sz="1400" dirty="0">
                <a:solidFill>
                  <a:schemeClr val="tx1"/>
                </a:solidFill>
              </a:rPr>
              <a:t>Unpaid leave is deducted in payroll</a:t>
            </a:r>
            <a:endParaRPr lang="en-US" sz="1400" dirty="0"/>
          </a:p>
        </p:txBody>
      </p:sp>
      <p:sp>
        <p:nvSpPr>
          <p:cNvPr id="17" name="leave frame"/>
          <p:cNvSpPr/>
          <p:nvPr/>
        </p:nvSpPr>
        <p:spPr>
          <a:xfrm>
            <a:off x="4663440" y="1371600"/>
            <a:ext cx="7040880" cy="4469130"/>
          </a:xfrm>
          <a:prstGeom prst="roundRect">
            <a:avLst>
              <a:gd name="adj" fmla="val 2455"/>
            </a:avLst>
          </a:prstGeom>
          <a:solidFill>
            <a:schemeClr val="bg2"/>
          </a:solidFill>
          <a:ln w="9525">
            <a:solidFill>
              <a:srgbClr val="E2E4F3"/>
            </a:solidFill>
            <a:prstDash val="solid"/>
          </a:ln>
          <a:effectLst>
            <a:outerShdw sx="100000" sy="100000" kx="0" ky="0" algn="bl" rotWithShape="0" blurRad="177800" dist="50800" dir="5400000">
              <a:srgbClr val="1E2470">
                <a:alpha val="18000"/>
              </a:srgbClr>
            </a:outerShdw>
          </a:effectLst>
        </p:spPr>
      </p:sp>
      <p:pic>
        <p:nvPicPr>
          <p:cNvPr id="18" name="leave screenshot" descr="Leave requests with approve and reject buttons">    </p:cNvPr>
          <p:cNvPicPr>
            <a:picLocks noChangeAspect="1"/>
          </p:cNvPicPr>
          <p:nvPr/>
        </p:nvPicPr>
        <p:blipFill>
          <a:blip r:embed="rId5"/>
          <a:stretch>
            <a:fillRect/>
          </a:stretch>
        </p:blipFill>
        <p:spPr>
          <a:xfrm>
            <a:off x="4754880" y="1463040"/>
            <a:ext cx="6858000" cy="4286250"/>
          </a:xfrm>
          <a:prstGeom prst="rect">
            <a:avLst/>
          </a:prstGeom>
        </p:spPr>
      </p:pic>
      <p:sp>
        <p:nvSpPr>
          <p:cNvPr id="19" name="mobile-leave phone frame"/>
          <p:cNvSpPr/>
          <p:nvPr/>
        </p:nvSpPr>
        <p:spPr>
          <a:xfrm>
            <a:off x="10085832" y="2313432"/>
            <a:ext cx="1733337" cy="3602736"/>
          </a:xfrm>
          <a:prstGeom prst="roundRect">
            <a:avLst>
              <a:gd name="adj" fmla="val 9496"/>
            </a:avLst>
          </a:prstGeom>
          <a:solidFill>
            <a:schemeClr val="tx2"/>
          </a:solidFill>
          <a:ln w="6350">
            <a:solidFill>
              <a:schemeClr val="tx2"/>
            </a:solidFill>
            <a:prstDash val="solid"/>
          </a:ln>
          <a:effectLst>
            <a:outerShdw sx="100000" sy="100000" kx="0" ky="0" algn="bl" rotWithShape="0" blurRad="203200" dist="63500" dir="5400000">
              <a:srgbClr val="0F1035">
                <a:alpha val="35000"/>
              </a:srgbClr>
            </a:outerShdw>
          </a:effectLst>
        </p:spPr>
      </p:sp>
      <p:pic>
        <p:nvPicPr>
          <p:cNvPr id="20" name="mobile-leave phone screenshot" descr="Apply-for-leave screen on a phone with leave balances">    </p:cNvPr>
          <p:cNvPicPr>
            <a:picLocks noChangeAspect="1"/>
          </p:cNvPicPr>
          <p:nvPr/>
        </p:nvPicPr>
        <p:blipFill>
          <a:blip r:embed="rId6"/>
          <a:stretch>
            <a:fillRect/>
          </a:stretch>
        </p:blipFill>
        <p:spPr>
          <a:xfrm>
            <a:off x="10149840" y="2377440"/>
            <a:ext cx="1605321" cy="3474720"/>
          </a:xfrm>
          <a:prstGeom prst="rect">
            <a:avLst/>
          </a:prstGeom>
        </p:spPr>
      </p:pic>
      <p:sp>
        <p:nvSpPr>
          <p:cNvPr id="25" name="Slide Number Placeholder 0"/>
          <p:cNvSpPr>
            <a:spLocks noGrp="1"/>
          </p:cNvSpPr>
          <p:nvPr>
            <p:ph type="sldNum" sz="quarter" idx="4294967295"/>
          </p:nvPr>
        </p:nvSpPr>
        <p:spPr>
          <a:xfrm>
            <a:off x="11155680" y="6336792"/>
            <a:ext cx="502920" cy="292608"/>
          </a:xfrm>
          <a:prstGeom prst="rect">
            <a:avLst/>
          </a:prstGeom>
          <a:extLst>
            <a:ext uri="{C572A759-6A51-4108-AA02-DFA0A04FC94B}">
              <ma14:wrappingTextBoxFlag xmlns:ma14="http://schemas.microsoft.com/office/mac/drawingml/2011/main" val="0"/>
            </a:ext>
          </a:extLst>
        </p:spPr>
        <p:txBody>
          <a:bodyPr/>
          <a:lstStyle>
            <a:lvl1pPr>
              <a:defRPr sz="1000">
                <a:solidFill>
                  <a:srgbClr val="6B6F8E"/>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685800"/>
          </a:xfrm>
          <a:prstGeom prst="rect">
            <a:avLst/>
          </a:prstGeom>
          <a:noFill/>
          <a:ln/>
        </p:spPr>
        <p:txBody>
          <a:bodyPr wrap="square" lIns="0" tIns="0" rIns="0" bIns="0" rtlCol="0" anchor="ctr"/>
          <a:lstStyle/>
          <a:p>
            <a:pPr algn="l" indent="0" marL="0">
              <a:buNone/>
            </a:pPr>
            <a:r>
              <a:rPr lang="en-US" sz="3200" b="1" dirty="0">
                <a:solidFill>
                  <a:schemeClr val="tx1"/>
                </a:solidFill>
              </a:rPr>
              <a:t>Payroll in minutes, PDF payslips for all</a:t>
            </a:r>
            <a:endParaRPr lang="en-US" sz="3200" dirty="0"/>
          </a:p>
        </p:txBody>
      </p:sp>
      <p:sp>
        <p:nvSpPr>
          <p:cNvPr id="3" name="eyebrow"/>
          <p:cNvSpPr txBox="1"/>
          <p:nvPr/>
        </p:nvSpPr>
        <p:spPr>
          <a:xfrm>
            <a:off x="7818120" y="1417320"/>
            <a:ext cx="3794760" cy="274320"/>
          </a:xfrm>
          <a:prstGeom prst="rect">
            <a:avLst/>
          </a:prstGeom>
          <a:noFill/>
          <a:ln/>
        </p:spPr>
        <p:txBody>
          <a:bodyPr wrap="square" lIns="0" tIns="0" rIns="0" bIns="0" rtlCol="0" anchor="ctr"/>
          <a:lstStyle/>
          <a:p>
            <a:pPr indent="0" marL="0">
              <a:buNone/>
            </a:pPr>
            <a:r>
              <a:rPr lang="en-US" sz="1200" b="1" spc="200" kern="0" dirty="0">
                <a:solidFill>
                  <a:schemeClr val="accent1"/>
                </a:solidFill>
              </a:rPr>
              <a:t>PAYROLL</a:t>
            </a:r>
            <a:endParaRPr lang="en-US" sz="1200" dirty="0"/>
          </a:p>
        </p:txBody>
      </p:sp>
      <p:sp>
        <p:nvSpPr>
          <p:cNvPr id="4" name="lead"/>
          <p:cNvSpPr txBox="1"/>
          <p:nvPr/>
        </p:nvSpPr>
        <p:spPr>
          <a:xfrm>
            <a:off x="7818120" y="1737360"/>
            <a:ext cx="3794760" cy="1051560"/>
          </a:xfrm>
          <a:prstGeom prst="rect">
            <a:avLst/>
          </a:prstGeom>
          <a:noFill/>
          <a:ln/>
        </p:spPr>
        <p:txBody>
          <a:bodyPr wrap="square" lIns="0" tIns="0" rIns="0" bIns="0" rtlCol="0" anchor="t"/>
          <a:lstStyle/>
          <a:p>
            <a:pPr indent="0" marL="0">
              <a:buNone/>
            </a:pPr>
            <a:r>
              <a:rPr lang="en-US" sz="1800" dirty="0">
                <a:solidFill>
                  <a:schemeClr val="tx1"/>
                </a:solidFill>
              </a:rPr>
              <a:t>Build the month from each salary structure; joiners, unpaid leave, claims and loan instalments are worked out.</a:t>
            </a:r>
            <a:endParaRPr lang="en-US" sz="1800" dirty="0"/>
          </a:p>
        </p:txBody>
      </p:sp>
      <p:sp>
        <p:nvSpPr>
          <p:cNvPr id="5" name="bullet 1 dot"/>
          <p:cNvSpPr/>
          <p:nvPr/>
        </p:nvSpPr>
        <p:spPr>
          <a:xfrm>
            <a:off x="7818120" y="3008376"/>
            <a:ext cx="274320" cy="274320"/>
          </a:xfrm>
          <a:prstGeom prst="ellipse">
            <a:avLst/>
          </a:prstGeom>
          <a:solidFill>
            <a:schemeClr val="accent1"/>
          </a:solidFill>
          <a:ln w="12700">
            <a:solidFill>
              <a:schemeClr val="accent1"/>
            </a:solidFill>
            <a:prstDash val="solid"/>
          </a:ln>
        </p:spPr>
      </p:sp>
      <p:pic>
        <p:nvPicPr>
          <p:cNvPr id="6" name="bullet 1 tick" descr="preencoded.png">    </p:cNvPr>
          <p:cNvPicPr>
            <a:picLocks noChangeAspect="1"/>
          </p:cNvPicPr>
          <p:nvPr/>
        </p:nvPicPr>
        <p:blipFill>
          <a:blip r:embed="rId1"/>
          <a:stretch>
            <a:fillRect/>
          </a:stretch>
        </p:blipFill>
        <p:spPr>
          <a:xfrm>
            <a:off x="7882128" y="3072384"/>
            <a:ext cx="146304" cy="146304"/>
          </a:xfrm>
          <a:prstGeom prst="rect">
            <a:avLst/>
          </a:prstGeom>
        </p:spPr>
      </p:pic>
      <p:sp>
        <p:nvSpPr>
          <p:cNvPr id="7" name="bullet 1"/>
          <p:cNvSpPr txBox="1"/>
          <p:nvPr/>
        </p:nvSpPr>
        <p:spPr>
          <a:xfrm>
            <a:off x="8229600" y="2953512"/>
            <a:ext cx="3383280" cy="566928"/>
          </a:xfrm>
          <a:prstGeom prst="rect">
            <a:avLst/>
          </a:prstGeom>
          <a:noFill/>
          <a:ln/>
        </p:spPr>
        <p:txBody>
          <a:bodyPr wrap="square" lIns="0" tIns="0" rIns="0" bIns="0" rtlCol="0" anchor="t"/>
          <a:lstStyle/>
          <a:p>
            <a:pPr indent="0" marL="0">
              <a:buNone/>
            </a:pPr>
            <a:r>
              <a:rPr lang="en-US" sz="1400" dirty="0">
                <a:solidFill>
                  <a:schemeClr val="tx1"/>
                </a:solidFill>
              </a:rPr>
              <a:t>Basic, housing, transport and other allowances</a:t>
            </a:r>
            <a:endParaRPr lang="en-US" sz="1400" dirty="0"/>
          </a:p>
        </p:txBody>
      </p:sp>
      <p:sp>
        <p:nvSpPr>
          <p:cNvPr id="8" name="bullet 2 dot"/>
          <p:cNvSpPr/>
          <p:nvPr/>
        </p:nvSpPr>
        <p:spPr>
          <a:xfrm>
            <a:off x="7818120" y="3630168"/>
            <a:ext cx="274320" cy="274320"/>
          </a:xfrm>
          <a:prstGeom prst="ellipse">
            <a:avLst/>
          </a:prstGeom>
          <a:solidFill>
            <a:schemeClr val="accent1"/>
          </a:solidFill>
          <a:ln w="12700">
            <a:solidFill>
              <a:schemeClr val="accent1"/>
            </a:solidFill>
            <a:prstDash val="solid"/>
          </a:ln>
        </p:spPr>
      </p:sp>
      <p:pic>
        <p:nvPicPr>
          <p:cNvPr id="9" name="bullet 2 tick" descr="preencoded.png">    </p:cNvPr>
          <p:cNvPicPr>
            <a:picLocks noChangeAspect="1"/>
          </p:cNvPicPr>
          <p:nvPr/>
        </p:nvPicPr>
        <p:blipFill>
          <a:blip r:embed="rId2"/>
          <a:stretch>
            <a:fillRect/>
          </a:stretch>
        </p:blipFill>
        <p:spPr>
          <a:xfrm>
            <a:off x="7882128" y="3694176"/>
            <a:ext cx="146304" cy="146304"/>
          </a:xfrm>
          <a:prstGeom prst="rect">
            <a:avLst/>
          </a:prstGeom>
        </p:spPr>
      </p:pic>
      <p:sp>
        <p:nvSpPr>
          <p:cNvPr id="10" name="bullet 2"/>
          <p:cNvSpPr txBox="1"/>
          <p:nvPr/>
        </p:nvSpPr>
        <p:spPr>
          <a:xfrm>
            <a:off x="8229600" y="3575304"/>
            <a:ext cx="3383280" cy="566928"/>
          </a:xfrm>
          <a:prstGeom prst="rect">
            <a:avLst/>
          </a:prstGeom>
          <a:noFill/>
          <a:ln/>
        </p:spPr>
        <p:txBody>
          <a:bodyPr wrap="square" lIns="0" tIns="0" rIns="0" bIns="0" rtlCol="0" anchor="t"/>
          <a:lstStyle/>
          <a:p>
            <a:pPr indent="0" marL="0">
              <a:buNone/>
            </a:pPr>
            <a:r>
              <a:rPr lang="en-US" sz="1400" dirty="0">
                <a:solidFill>
                  <a:schemeClr val="tx1"/>
                </a:solidFill>
              </a:rPr>
              <a:t>Bonuses and one-off deductions while it is a draft</a:t>
            </a:r>
            <a:endParaRPr lang="en-US" sz="1400" dirty="0"/>
          </a:p>
        </p:txBody>
      </p:sp>
      <p:sp>
        <p:nvSpPr>
          <p:cNvPr id="11" name="bullet 3 dot"/>
          <p:cNvSpPr/>
          <p:nvPr/>
        </p:nvSpPr>
        <p:spPr>
          <a:xfrm>
            <a:off x="7818120" y="4251960"/>
            <a:ext cx="274320" cy="274320"/>
          </a:xfrm>
          <a:prstGeom prst="ellipse">
            <a:avLst/>
          </a:prstGeom>
          <a:solidFill>
            <a:schemeClr val="accent1"/>
          </a:solidFill>
          <a:ln w="12700">
            <a:solidFill>
              <a:schemeClr val="accent1"/>
            </a:solidFill>
            <a:prstDash val="solid"/>
          </a:ln>
        </p:spPr>
      </p:sp>
      <p:pic>
        <p:nvPicPr>
          <p:cNvPr id="12" name="bullet 3 tick" descr="preencoded.png">    </p:cNvPr>
          <p:cNvPicPr>
            <a:picLocks noChangeAspect="1"/>
          </p:cNvPicPr>
          <p:nvPr/>
        </p:nvPicPr>
        <p:blipFill>
          <a:blip r:embed="rId3"/>
          <a:stretch>
            <a:fillRect/>
          </a:stretch>
        </p:blipFill>
        <p:spPr>
          <a:xfrm>
            <a:off x="7882128" y="4315968"/>
            <a:ext cx="146304" cy="146304"/>
          </a:xfrm>
          <a:prstGeom prst="rect">
            <a:avLst/>
          </a:prstGeom>
        </p:spPr>
      </p:pic>
      <p:sp>
        <p:nvSpPr>
          <p:cNvPr id="13" name="bullet 3"/>
          <p:cNvSpPr txBox="1"/>
          <p:nvPr/>
        </p:nvSpPr>
        <p:spPr>
          <a:xfrm>
            <a:off x="8229600" y="4197096"/>
            <a:ext cx="3383280" cy="566928"/>
          </a:xfrm>
          <a:prstGeom prst="rect">
            <a:avLst/>
          </a:prstGeom>
          <a:noFill/>
          <a:ln/>
        </p:spPr>
        <p:txBody>
          <a:bodyPr wrap="square" lIns="0" tIns="0" rIns="0" bIns="0" rtlCol="0" anchor="t"/>
          <a:lstStyle/>
          <a:p>
            <a:pPr indent="0" marL="0">
              <a:buNone/>
            </a:pPr>
            <a:r>
              <a:rPr lang="en-US" sz="1400" dirty="0">
                <a:solidFill>
                  <a:schemeClr val="tx1"/>
                </a:solidFill>
              </a:rPr>
              <a:t>Finalise to send every employee a PDF payslip</a:t>
            </a:r>
            <a:endParaRPr lang="en-US" sz="1400" dirty="0"/>
          </a:p>
        </p:txBody>
      </p:sp>
      <p:sp>
        <p:nvSpPr>
          <p:cNvPr id="14" name="bullet 4 dot"/>
          <p:cNvSpPr/>
          <p:nvPr/>
        </p:nvSpPr>
        <p:spPr>
          <a:xfrm>
            <a:off x="7818120" y="4873752"/>
            <a:ext cx="274320" cy="274320"/>
          </a:xfrm>
          <a:prstGeom prst="ellipse">
            <a:avLst/>
          </a:prstGeom>
          <a:solidFill>
            <a:schemeClr val="accent1"/>
          </a:solidFill>
          <a:ln w="12700">
            <a:solidFill>
              <a:schemeClr val="accent1"/>
            </a:solidFill>
            <a:prstDash val="solid"/>
          </a:ln>
        </p:spPr>
      </p:sp>
      <p:pic>
        <p:nvPicPr>
          <p:cNvPr id="15" name="bullet 4 tick" descr="preencoded.png">    </p:cNvPr>
          <p:cNvPicPr>
            <a:picLocks noChangeAspect="1"/>
          </p:cNvPicPr>
          <p:nvPr/>
        </p:nvPicPr>
        <p:blipFill>
          <a:blip r:embed="rId4"/>
          <a:stretch>
            <a:fillRect/>
          </a:stretch>
        </p:blipFill>
        <p:spPr>
          <a:xfrm>
            <a:off x="7882128" y="4937760"/>
            <a:ext cx="146304" cy="146304"/>
          </a:xfrm>
          <a:prstGeom prst="rect">
            <a:avLst/>
          </a:prstGeom>
        </p:spPr>
      </p:pic>
      <p:sp>
        <p:nvSpPr>
          <p:cNvPr id="16" name="bullet 4"/>
          <p:cNvSpPr txBox="1"/>
          <p:nvPr/>
        </p:nvSpPr>
        <p:spPr>
          <a:xfrm>
            <a:off x="8229600" y="4818888"/>
            <a:ext cx="3383280" cy="566928"/>
          </a:xfrm>
          <a:prstGeom prst="rect">
            <a:avLst/>
          </a:prstGeom>
          <a:noFill/>
          <a:ln/>
        </p:spPr>
        <p:txBody>
          <a:bodyPr wrap="square" lIns="0" tIns="0" rIns="0" bIns="0" rtlCol="0" anchor="t"/>
          <a:lstStyle/>
          <a:p>
            <a:pPr indent="0" marL="0">
              <a:buNone/>
            </a:pPr>
            <a:r>
              <a:rPr lang="en-US" sz="1400" dirty="0">
                <a:solidFill>
                  <a:schemeClr val="tx1"/>
                </a:solidFill>
              </a:rPr>
              <a:t>Bank transfer sheet in Excel</a:t>
            </a:r>
            <a:endParaRPr lang="en-US" sz="1400" dirty="0"/>
          </a:p>
        </p:txBody>
      </p:sp>
      <p:sp>
        <p:nvSpPr>
          <p:cNvPr id="17" name="payroll frame"/>
          <p:cNvSpPr/>
          <p:nvPr/>
        </p:nvSpPr>
        <p:spPr>
          <a:xfrm>
            <a:off x="457200" y="1371600"/>
            <a:ext cx="7040880" cy="4469130"/>
          </a:xfrm>
          <a:prstGeom prst="roundRect">
            <a:avLst>
              <a:gd name="adj" fmla="val 2455"/>
            </a:avLst>
          </a:prstGeom>
          <a:solidFill>
            <a:schemeClr val="bg2"/>
          </a:solidFill>
          <a:ln w="9525">
            <a:solidFill>
              <a:srgbClr val="E2E4F3"/>
            </a:solidFill>
            <a:prstDash val="solid"/>
          </a:ln>
          <a:effectLst>
            <a:outerShdw sx="100000" sy="100000" kx="0" ky="0" algn="bl" rotWithShape="0" blurRad="177800" dist="50800" dir="5400000">
              <a:srgbClr val="1E2470">
                <a:alpha val="18000"/>
              </a:srgbClr>
            </a:outerShdw>
          </a:effectLst>
        </p:spPr>
      </p:sp>
      <p:pic>
        <p:nvPicPr>
          <p:cNvPr id="18" name="payroll screenshot" descr="Payroll run for a month with gross, deductions and net pay per employee">    </p:cNvPr>
          <p:cNvPicPr>
            <a:picLocks noChangeAspect="1"/>
          </p:cNvPicPr>
          <p:nvPr/>
        </p:nvPicPr>
        <p:blipFill>
          <a:blip r:embed="rId5"/>
          <a:stretch>
            <a:fillRect/>
          </a:stretch>
        </p:blipFill>
        <p:spPr>
          <a:xfrm>
            <a:off x="548640" y="1463040"/>
            <a:ext cx="6858000" cy="4286250"/>
          </a:xfrm>
          <a:prstGeom prst="rect">
            <a:avLst/>
          </a:prstGeom>
        </p:spPr>
      </p:pic>
      <p:sp>
        <p:nvSpPr>
          <p:cNvPr id="25" name="Slide Number Placeholder 0"/>
          <p:cNvSpPr>
            <a:spLocks noGrp="1"/>
          </p:cNvSpPr>
          <p:nvPr>
            <p:ph type="sldNum" sz="quarter" idx="4294967295"/>
          </p:nvPr>
        </p:nvSpPr>
        <p:spPr>
          <a:xfrm>
            <a:off x="11155680" y="6336792"/>
            <a:ext cx="502920" cy="292608"/>
          </a:xfrm>
          <a:prstGeom prst="rect">
            <a:avLst/>
          </a:prstGeom>
          <a:extLst>
            <a:ext uri="{C572A759-6A51-4108-AA02-DFA0A04FC94B}">
              <ma14:wrappingTextBoxFlag xmlns:ma14="http://schemas.microsoft.com/office/mac/drawingml/2011/main" val="0"/>
            </a:ext>
          </a:extLst>
        </p:spPr>
        <p:txBody>
          <a:bodyPr/>
          <a:lstStyle>
            <a:lvl1pPr>
              <a:defRPr sz="1000">
                <a:solidFill>
                  <a:srgbClr val="6B6F8E"/>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685800"/>
          </a:xfrm>
          <a:prstGeom prst="rect">
            <a:avLst/>
          </a:prstGeom>
          <a:noFill/>
          <a:ln/>
        </p:spPr>
        <p:txBody>
          <a:bodyPr wrap="square" lIns="0" tIns="0" rIns="0" bIns="0" rtlCol="0" anchor="ctr"/>
          <a:lstStyle/>
          <a:p>
            <a:pPr algn="l" indent="0" marL="0">
              <a:buNone/>
            </a:pPr>
            <a:r>
              <a:rPr lang="en-US" sz="3200" b="1" dirty="0">
                <a:solidFill>
                  <a:schemeClr val="tx1"/>
                </a:solidFill>
              </a:rPr>
              <a:t>WPS salary file, ready for your bank</a:t>
            </a:r>
            <a:endParaRPr lang="en-US" sz="3200" dirty="0"/>
          </a:p>
        </p:txBody>
      </p:sp>
      <p:sp>
        <p:nvSpPr>
          <p:cNvPr id="3" name="eyebrow"/>
          <p:cNvSpPr txBox="1"/>
          <p:nvPr/>
        </p:nvSpPr>
        <p:spPr>
          <a:xfrm>
            <a:off x="548640" y="1417320"/>
            <a:ext cx="3794760" cy="274320"/>
          </a:xfrm>
          <a:prstGeom prst="rect">
            <a:avLst/>
          </a:prstGeom>
          <a:noFill/>
          <a:ln/>
        </p:spPr>
        <p:txBody>
          <a:bodyPr wrap="square" lIns="0" tIns="0" rIns="0" bIns="0" rtlCol="0" anchor="ctr"/>
          <a:lstStyle/>
          <a:p>
            <a:pPr indent="0" marL="0">
              <a:buNone/>
            </a:pPr>
            <a:r>
              <a:rPr lang="en-US" sz="1200" b="1" spc="200" kern="0" dirty="0">
                <a:solidFill>
                  <a:schemeClr val="accent1"/>
                </a:solidFill>
              </a:rPr>
              <a:t>WPS / SIF</a:t>
            </a:r>
            <a:endParaRPr lang="en-US" sz="1200" dirty="0"/>
          </a:p>
        </p:txBody>
      </p:sp>
      <p:sp>
        <p:nvSpPr>
          <p:cNvPr id="4" name="lead"/>
          <p:cNvSpPr txBox="1"/>
          <p:nvPr/>
        </p:nvSpPr>
        <p:spPr>
          <a:xfrm>
            <a:off x="548640" y="1737360"/>
            <a:ext cx="3794760" cy="1051560"/>
          </a:xfrm>
          <a:prstGeom prst="rect">
            <a:avLst/>
          </a:prstGeom>
          <a:noFill/>
          <a:ln/>
        </p:spPr>
        <p:txBody>
          <a:bodyPr wrap="square" lIns="0" tIns="0" rIns="0" bIns="0" rtlCol="0" anchor="t"/>
          <a:lstStyle/>
          <a:p>
            <a:pPr indent="0" marL="0">
              <a:buNone/>
            </a:pPr>
            <a:r>
              <a:rPr lang="en-US" sz="1800" dirty="0">
                <a:solidFill>
                  <a:schemeClr val="tx1"/>
                </a:solidFill>
              </a:rPr>
              <a:t>Pick a finalised month and download the Central Bank SIF file for your bank or exchange house.</a:t>
            </a:r>
            <a:endParaRPr lang="en-US" sz="1800" dirty="0"/>
          </a:p>
        </p:txBody>
      </p:sp>
      <p:sp>
        <p:nvSpPr>
          <p:cNvPr id="5" name="bullet 1 dot"/>
          <p:cNvSpPr/>
          <p:nvPr/>
        </p:nvSpPr>
        <p:spPr>
          <a:xfrm>
            <a:off x="548640" y="3008376"/>
            <a:ext cx="274320" cy="274320"/>
          </a:xfrm>
          <a:prstGeom prst="ellipse">
            <a:avLst/>
          </a:prstGeom>
          <a:solidFill>
            <a:schemeClr val="accent1"/>
          </a:solidFill>
          <a:ln w="12700">
            <a:solidFill>
              <a:schemeClr val="accent1"/>
            </a:solidFill>
            <a:prstDash val="solid"/>
          </a:ln>
        </p:spPr>
      </p:sp>
      <p:pic>
        <p:nvPicPr>
          <p:cNvPr id="6" name="bullet 1 tick" descr="preencoded.png">    </p:cNvPr>
          <p:cNvPicPr>
            <a:picLocks noChangeAspect="1"/>
          </p:cNvPicPr>
          <p:nvPr/>
        </p:nvPicPr>
        <p:blipFill>
          <a:blip r:embed="rId1"/>
          <a:stretch>
            <a:fillRect/>
          </a:stretch>
        </p:blipFill>
        <p:spPr>
          <a:xfrm>
            <a:off x="612648" y="3072384"/>
            <a:ext cx="146304" cy="146304"/>
          </a:xfrm>
          <a:prstGeom prst="rect">
            <a:avLst/>
          </a:prstGeom>
        </p:spPr>
      </p:pic>
      <p:sp>
        <p:nvSpPr>
          <p:cNvPr id="7" name="bullet 1"/>
          <p:cNvSpPr txBox="1"/>
          <p:nvPr/>
        </p:nvSpPr>
        <p:spPr>
          <a:xfrm>
            <a:off x="960120" y="2953512"/>
            <a:ext cx="3383280" cy="566928"/>
          </a:xfrm>
          <a:prstGeom prst="rect">
            <a:avLst/>
          </a:prstGeom>
          <a:noFill/>
          <a:ln/>
        </p:spPr>
        <p:txBody>
          <a:bodyPr wrap="square" lIns="0" tIns="0" rIns="0" bIns="0" rtlCol="0" anchor="t"/>
          <a:lstStyle/>
          <a:p>
            <a:pPr indent="0" marL="0">
              <a:buNone/>
            </a:pPr>
            <a:r>
              <a:rPr lang="en-US" sz="1400" dirty="0">
                <a:solidFill>
                  <a:schemeClr val="tx1"/>
                </a:solidFill>
              </a:rPr>
              <a:t>EDR line per employee and the SCR control line</a:t>
            </a:r>
            <a:endParaRPr lang="en-US" sz="1400" dirty="0"/>
          </a:p>
        </p:txBody>
      </p:sp>
      <p:sp>
        <p:nvSpPr>
          <p:cNvPr id="8" name="bullet 2 dot"/>
          <p:cNvSpPr/>
          <p:nvPr/>
        </p:nvSpPr>
        <p:spPr>
          <a:xfrm>
            <a:off x="548640" y="3630168"/>
            <a:ext cx="274320" cy="274320"/>
          </a:xfrm>
          <a:prstGeom prst="ellipse">
            <a:avLst/>
          </a:prstGeom>
          <a:solidFill>
            <a:schemeClr val="accent1"/>
          </a:solidFill>
          <a:ln w="12700">
            <a:solidFill>
              <a:schemeClr val="accent1"/>
            </a:solidFill>
            <a:prstDash val="solid"/>
          </a:ln>
        </p:spPr>
      </p:sp>
      <p:pic>
        <p:nvPicPr>
          <p:cNvPr id="9" name="bullet 2 tick" descr="preencoded.png">    </p:cNvPr>
          <p:cNvPicPr>
            <a:picLocks noChangeAspect="1"/>
          </p:cNvPicPr>
          <p:nvPr/>
        </p:nvPicPr>
        <p:blipFill>
          <a:blip r:embed="rId2"/>
          <a:stretch>
            <a:fillRect/>
          </a:stretch>
        </p:blipFill>
        <p:spPr>
          <a:xfrm>
            <a:off x="612648" y="3694176"/>
            <a:ext cx="146304" cy="146304"/>
          </a:xfrm>
          <a:prstGeom prst="rect">
            <a:avLst/>
          </a:prstGeom>
        </p:spPr>
      </p:pic>
      <p:sp>
        <p:nvSpPr>
          <p:cNvPr id="10" name="bullet 2"/>
          <p:cNvSpPr txBox="1"/>
          <p:nvPr/>
        </p:nvSpPr>
        <p:spPr>
          <a:xfrm>
            <a:off x="960120" y="3575304"/>
            <a:ext cx="3383280" cy="566928"/>
          </a:xfrm>
          <a:prstGeom prst="rect">
            <a:avLst/>
          </a:prstGeom>
          <a:noFill/>
          <a:ln/>
        </p:spPr>
        <p:txBody>
          <a:bodyPr wrap="square" lIns="0" tIns="0" rIns="0" bIns="0" rtlCol="0" anchor="t"/>
          <a:lstStyle/>
          <a:p>
            <a:pPr indent="0" marL="0">
              <a:buNone/>
            </a:pPr>
            <a:r>
              <a:rPr lang="en-US" sz="1400" dirty="0">
                <a:solidFill>
                  <a:schemeClr val="tx1"/>
                </a:solidFill>
              </a:rPr>
              <a:t>Checks MOHRE person ID, routing code and IBAN</a:t>
            </a:r>
            <a:endParaRPr lang="en-US" sz="1400" dirty="0"/>
          </a:p>
        </p:txBody>
      </p:sp>
      <p:sp>
        <p:nvSpPr>
          <p:cNvPr id="11" name="bullet 3 dot"/>
          <p:cNvSpPr/>
          <p:nvPr/>
        </p:nvSpPr>
        <p:spPr>
          <a:xfrm>
            <a:off x="548640" y="4251960"/>
            <a:ext cx="274320" cy="274320"/>
          </a:xfrm>
          <a:prstGeom prst="ellipse">
            <a:avLst/>
          </a:prstGeom>
          <a:solidFill>
            <a:schemeClr val="accent1"/>
          </a:solidFill>
          <a:ln w="12700">
            <a:solidFill>
              <a:schemeClr val="accent1"/>
            </a:solidFill>
            <a:prstDash val="solid"/>
          </a:ln>
        </p:spPr>
      </p:sp>
      <p:pic>
        <p:nvPicPr>
          <p:cNvPr id="12" name="bullet 3 tick" descr="preencoded.png">    </p:cNvPr>
          <p:cNvPicPr>
            <a:picLocks noChangeAspect="1"/>
          </p:cNvPicPr>
          <p:nvPr/>
        </p:nvPicPr>
        <p:blipFill>
          <a:blip r:embed="rId3"/>
          <a:stretch>
            <a:fillRect/>
          </a:stretch>
        </p:blipFill>
        <p:spPr>
          <a:xfrm>
            <a:off x="612648" y="4315968"/>
            <a:ext cx="146304" cy="146304"/>
          </a:xfrm>
          <a:prstGeom prst="rect">
            <a:avLst/>
          </a:prstGeom>
        </p:spPr>
      </p:pic>
      <p:sp>
        <p:nvSpPr>
          <p:cNvPr id="13" name="bullet 3"/>
          <p:cNvSpPr txBox="1"/>
          <p:nvPr/>
        </p:nvSpPr>
        <p:spPr>
          <a:xfrm>
            <a:off x="960120" y="4197096"/>
            <a:ext cx="3383280" cy="566928"/>
          </a:xfrm>
          <a:prstGeom prst="rect">
            <a:avLst/>
          </a:prstGeom>
          <a:noFill/>
          <a:ln/>
        </p:spPr>
        <p:txBody>
          <a:bodyPr wrap="square" lIns="0" tIns="0" rIns="0" bIns="0" rtlCol="0" anchor="t"/>
          <a:lstStyle/>
          <a:p>
            <a:pPr indent="0" marL="0">
              <a:buNone/>
            </a:pPr>
            <a:r>
              <a:rPr lang="en-US" sz="1400" dirty="0">
                <a:solidFill>
                  <a:schemeClr val="tx1"/>
                </a:solidFill>
              </a:rPr>
              <a:t>Rows with missing details are left out, totals match</a:t>
            </a:r>
            <a:endParaRPr lang="en-US" sz="1400" dirty="0"/>
          </a:p>
        </p:txBody>
      </p:sp>
      <p:sp>
        <p:nvSpPr>
          <p:cNvPr id="14" name="bullet 4 dot"/>
          <p:cNvSpPr/>
          <p:nvPr/>
        </p:nvSpPr>
        <p:spPr>
          <a:xfrm>
            <a:off x="548640" y="4873752"/>
            <a:ext cx="274320" cy="274320"/>
          </a:xfrm>
          <a:prstGeom prst="ellipse">
            <a:avLst/>
          </a:prstGeom>
          <a:solidFill>
            <a:schemeClr val="accent1"/>
          </a:solidFill>
          <a:ln w="12700">
            <a:solidFill>
              <a:schemeClr val="accent1"/>
            </a:solidFill>
            <a:prstDash val="solid"/>
          </a:ln>
        </p:spPr>
      </p:sp>
      <p:pic>
        <p:nvPicPr>
          <p:cNvPr id="15" name="bullet 4 tick" descr="preencoded.png">    </p:cNvPr>
          <p:cNvPicPr>
            <a:picLocks noChangeAspect="1"/>
          </p:cNvPicPr>
          <p:nvPr/>
        </p:nvPicPr>
        <p:blipFill>
          <a:blip r:embed="rId4"/>
          <a:stretch>
            <a:fillRect/>
          </a:stretch>
        </p:blipFill>
        <p:spPr>
          <a:xfrm>
            <a:off x="612648" y="4937760"/>
            <a:ext cx="146304" cy="146304"/>
          </a:xfrm>
          <a:prstGeom prst="rect">
            <a:avLst/>
          </a:prstGeom>
        </p:spPr>
      </p:pic>
      <p:sp>
        <p:nvSpPr>
          <p:cNvPr id="16" name="bullet 4"/>
          <p:cNvSpPr txBox="1"/>
          <p:nvPr/>
        </p:nvSpPr>
        <p:spPr>
          <a:xfrm>
            <a:off x="960120" y="4818888"/>
            <a:ext cx="3383280" cy="566928"/>
          </a:xfrm>
          <a:prstGeom prst="rect">
            <a:avLst/>
          </a:prstGeom>
          <a:noFill/>
          <a:ln/>
        </p:spPr>
        <p:txBody>
          <a:bodyPr wrap="square" lIns="0" tIns="0" rIns="0" bIns="0" rtlCol="0" anchor="t"/>
          <a:lstStyle/>
          <a:p>
            <a:pPr indent="0" marL="0">
              <a:buNone/>
            </a:pPr>
            <a:r>
              <a:rPr lang="en-US" sz="1400" dirty="0">
                <a:solidFill>
                  <a:schemeClr val="tx1"/>
                </a:solidFill>
              </a:rPr>
              <a:t>Company MOHRE ID and bank code stored once</a:t>
            </a:r>
            <a:endParaRPr lang="en-US" sz="1400" dirty="0"/>
          </a:p>
        </p:txBody>
      </p:sp>
      <p:sp>
        <p:nvSpPr>
          <p:cNvPr id="17" name="wps frame"/>
          <p:cNvSpPr/>
          <p:nvPr/>
        </p:nvSpPr>
        <p:spPr>
          <a:xfrm>
            <a:off x="4663440" y="1371600"/>
            <a:ext cx="7040880" cy="4469130"/>
          </a:xfrm>
          <a:prstGeom prst="roundRect">
            <a:avLst>
              <a:gd name="adj" fmla="val 2455"/>
            </a:avLst>
          </a:prstGeom>
          <a:solidFill>
            <a:schemeClr val="bg2"/>
          </a:solidFill>
          <a:ln w="9525">
            <a:solidFill>
              <a:srgbClr val="E2E4F3"/>
            </a:solidFill>
            <a:prstDash val="solid"/>
          </a:ln>
          <a:effectLst>
            <a:outerShdw sx="100000" sy="100000" kx="0" ky="0" algn="bl" rotWithShape="0" blurRad="177800" dist="50800" dir="5400000">
              <a:srgbClr val="1E2470">
                <a:alpha val="18000"/>
              </a:srgbClr>
            </a:outerShdw>
          </a:effectLst>
        </p:spPr>
      </p:sp>
      <p:pic>
        <p:nvPicPr>
          <p:cNvPr id="18" name="wps screenshot" descr="WPS salary file page with ready and missing rows">    </p:cNvPr>
          <p:cNvPicPr>
            <a:picLocks noChangeAspect="1"/>
          </p:cNvPicPr>
          <p:nvPr/>
        </p:nvPicPr>
        <p:blipFill>
          <a:blip r:embed="rId5"/>
          <a:stretch>
            <a:fillRect/>
          </a:stretch>
        </p:blipFill>
        <p:spPr>
          <a:xfrm>
            <a:off x="4754880" y="1463040"/>
            <a:ext cx="6858000" cy="4286250"/>
          </a:xfrm>
          <a:prstGeom prst="rect">
            <a:avLst/>
          </a:prstGeom>
        </p:spPr>
      </p:pic>
      <p:sp>
        <p:nvSpPr>
          <p:cNvPr id="25" name="Slide Number Placeholder 0"/>
          <p:cNvSpPr>
            <a:spLocks noGrp="1"/>
          </p:cNvSpPr>
          <p:nvPr>
            <p:ph type="sldNum" sz="quarter" idx="4294967295"/>
          </p:nvPr>
        </p:nvSpPr>
        <p:spPr>
          <a:xfrm>
            <a:off x="11155680" y="6336792"/>
            <a:ext cx="502920" cy="292608"/>
          </a:xfrm>
          <a:prstGeom prst="rect">
            <a:avLst/>
          </a:prstGeom>
          <a:extLst>
            <a:ext uri="{C572A759-6A51-4108-AA02-DFA0A04FC94B}">
              <ma14:wrappingTextBoxFlag xmlns:ma14="http://schemas.microsoft.com/office/mac/drawingml/2011/main" val="0"/>
            </a:ext>
          </a:extLst>
        </p:spPr>
        <p:txBody>
          <a:bodyPr/>
          <a:lstStyle>
            <a:lvl1pPr>
              <a:defRPr sz="1000">
                <a:solidFill>
                  <a:srgbClr val="6B6F8E"/>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685800"/>
          </a:xfrm>
          <a:prstGeom prst="rect">
            <a:avLst/>
          </a:prstGeom>
          <a:noFill/>
          <a:ln/>
        </p:spPr>
        <p:txBody>
          <a:bodyPr wrap="square" lIns="0" tIns="0" rIns="0" bIns="0" rtlCol="0" anchor="ctr"/>
          <a:lstStyle/>
          <a:p>
            <a:pPr algn="l" indent="0" marL="0">
              <a:buNone/>
            </a:pPr>
            <a:r>
              <a:rPr lang="en-US" sz="3200" b="1" dirty="0">
                <a:solidFill>
                  <a:schemeClr val="tx1"/>
                </a:solidFill>
              </a:rPr>
              <a:t>Loans and salary advances</a:t>
            </a:r>
            <a:endParaRPr lang="en-US" sz="3200" dirty="0"/>
          </a:p>
        </p:txBody>
      </p:sp>
      <p:sp>
        <p:nvSpPr>
          <p:cNvPr id="3" name="eyebrow"/>
          <p:cNvSpPr txBox="1"/>
          <p:nvPr/>
        </p:nvSpPr>
        <p:spPr>
          <a:xfrm>
            <a:off x="7818120" y="1417320"/>
            <a:ext cx="3794760" cy="274320"/>
          </a:xfrm>
          <a:prstGeom prst="rect">
            <a:avLst/>
          </a:prstGeom>
          <a:noFill/>
          <a:ln/>
        </p:spPr>
        <p:txBody>
          <a:bodyPr wrap="square" lIns="0" tIns="0" rIns="0" bIns="0" rtlCol="0" anchor="ctr"/>
          <a:lstStyle/>
          <a:p>
            <a:pPr indent="0" marL="0">
              <a:buNone/>
            </a:pPr>
            <a:r>
              <a:rPr lang="en-US" sz="1200" b="1" spc="200" kern="0" dirty="0">
                <a:solidFill>
                  <a:schemeClr val="accent1"/>
                </a:solidFill>
              </a:rPr>
              <a:t>LOANS &amp; ADVANCES</a:t>
            </a:r>
            <a:endParaRPr lang="en-US" sz="1200" dirty="0"/>
          </a:p>
        </p:txBody>
      </p:sp>
      <p:sp>
        <p:nvSpPr>
          <p:cNvPr id="4" name="lead"/>
          <p:cNvSpPr txBox="1"/>
          <p:nvPr/>
        </p:nvSpPr>
        <p:spPr>
          <a:xfrm>
            <a:off x="7818120" y="1737360"/>
            <a:ext cx="3794760" cy="1051560"/>
          </a:xfrm>
          <a:prstGeom prst="rect">
            <a:avLst/>
          </a:prstGeom>
          <a:noFill/>
          <a:ln/>
        </p:spPr>
        <p:txBody>
          <a:bodyPr wrap="square" lIns="0" tIns="0" rIns="0" bIns="0" rtlCol="0" anchor="t"/>
          <a:lstStyle/>
          <a:p>
            <a:pPr indent="0" marL="0">
              <a:buNone/>
            </a:pPr>
            <a:r>
              <a:rPr lang="en-US" sz="1800" dirty="0">
                <a:solidFill>
                  <a:schemeClr val="tx1"/>
                </a:solidFill>
              </a:rPr>
              <a:t>Staff ask for an advance or a loan; HR approves the amount and instalments and payroll does the rest.</a:t>
            </a:r>
            <a:endParaRPr lang="en-US" sz="1800" dirty="0"/>
          </a:p>
        </p:txBody>
      </p:sp>
      <p:sp>
        <p:nvSpPr>
          <p:cNvPr id="5" name="bullet 1 dot"/>
          <p:cNvSpPr/>
          <p:nvPr/>
        </p:nvSpPr>
        <p:spPr>
          <a:xfrm>
            <a:off x="7818120" y="3008376"/>
            <a:ext cx="274320" cy="274320"/>
          </a:xfrm>
          <a:prstGeom prst="ellipse">
            <a:avLst/>
          </a:prstGeom>
          <a:solidFill>
            <a:schemeClr val="accent1"/>
          </a:solidFill>
          <a:ln w="12700">
            <a:solidFill>
              <a:schemeClr val="accent1"/>
            </a:solidFill>
            <a:prstDash val="solid"/>
          </a:ln>
        </p:spPr>
      </p:sp>
      <p:pic>
        <p:nvPicPr>
          <p:cNvPr id="6" name="bullet 1 tick" descr="preencoded.png">    </p:cNvPr>
          <p:cNvPicPr>
            <a:picLocks noChangeAspect="1"/>
          </p:cNvPicPr>
          <p:nvPr/>
        </p:nvPicPr>
        <p:blipFill>
          <a:blip r:embed="rId1"/>
          <a:stretch>
            <a:fillRect/>
          </a:stretch>
        </p:blipFill>
        <p:spPr>
          <a:xfrm>
            <a:off x="7882128" y="3072384"/>
            <a:ext cx="146304" cy="146304"/>
          </a:xfrm>
          <a:prstGeom prst="rect">
            <a:avLst/>
          </a:prstGeom>
        </p:spPr>
      </p:pic>
      <p:sp>
        <p:nvSpPr>
          <p:cNvPr id="7" name="bullet 1"/>
          <p:cNvSpPr txBox="1"/>
          <p:nvPr/>
        </p:nvSpPr>
        <p:spPr>
          <a:xfrm>
            <a:off x="8229600" y="2953512"/>
            <a:ext cx="3383280" cy="566928"/>
          </a:xfrm>
          <a:prstGeom prst="rect">
            <a:avLst/>
          </a:prstGeom>
          <a:noFill/>
          <a:ln/>
        </p:spPr>
        <p:txBody>
          <a:bodyPr wrap="square" lIns="0" tIns="0" rIns="0" bIns="0" rtlCol="0" anchor="t"/>
          <a:lstStyle/>
          <a:p>
            <a:pPr indent="0" marL="0">
              <a:buNone/>
            </a:pPr>
            <a:r>
              <a:rPr lang="en-US" sz="1400" dirty="0">
                <a:solidFill>
                  <a:schemeClr val="tx1"/>
                </a:solidFill>
              </a:rPr>
              <a:t>Monthly instalment taken in payroll automatically</a:t>
            </a:r>
            <a:endParaRPr lang="en-US" sz="1400" dirty="0"/>
          </a:p>
        </p:txBody>
      </p:sp>
      <p:sp>
        <p:nvSpPr>
          <p:cNvPr id="8" name="bullet 2 dot"/>
          <p:cNvSpPr/>
          <p:nvPr/>
        </p:nvSpPr>
        <p:spPr>
          <a:xfrm>
            <a:off x="7818120" y="3630168"/>
            <a:ext cx="274320" cy="274320"/>
          </a:xfrm>
          <a:prstGeom prst="ellipse">
            <a:avLst/>
          </a:prstGeom>
          <a:solidFill>
            <a:schemeClr val="accent1"/>
          </a:solidFill>
          <a:ln w="12700">
            <a:solidFill>
              <a:schemeClr val="accent1"/>
            </a:solidFill>
            <a:prstDash val="solid"/>
          </a:ln>
        </p:spPr>
      </p:sp>
      <p:pic>
        <p:nvPicPr>
          <p:cNvPr id="9" name="bullet 2 tick" descr="preencoded.png">    </p:cNvPr>
          <p:cNvPicPr>
            <a:picLocks noChangeAspect="1"/>
          </p:cNvPicPr>
          <p:nvPr/>
        </p:nvPicPr>
        <p:blipFill>
          <a:blip r:embed="rId2"/>
          <a:stretch>
            <a:fillRect/>
          </a:stretch>
        </p:blipFill>
        <p:spPr>
          <a:xfrm>
            <a:off x="7882128" y="3694176"/>
            <a:ext cx="146304" cy="146304"/>
          </a:xfrm>
          <a:prstGeom prst="rect">
            <a:avLst/>
          </a:prstGeom>
        </p:spPr>
      </p:pic>
      <p:sp>
        <p:nvSpPr>
          <p:cNvPr id="10" name="bullet 2"/>
          <p:cNvSpPr txBox="1"/>
          <p:nvPr/>
        </p:nvSpPr>
        <p:spPr>
          <a:xfrm>
            <a:off x="8229600" y="3575304"/>
            <a:ext cx="3383280" cy="566928"/>
          </a:xfrm>
          <a:prstGeom prst="rect">
            <a:avLst/>
          </a:prstGeom>
          <a:noFill/>
          <a:ln/>
        </p:spPr>
        <p:txBody>
          <a:bodyPr wrap="square" lIns="0" tIns="0" rIns="0" bIns="0" rtlCol="0" anchor="t"/>
          <a:lstStyle/>
          <a:p>
            <a:pPr indent="0" marL="0">
              <a:buNone/>
            </a:pPr>
            <a:r>
              <a:rPr lang="en-US" sz="1400" dirty="0">
                <a:solidFill>
                  <a:schemeClr val="tx1"/>
                </a:solidFill>
              </a:rPr>
              <a:t>Repayment progress and balance for every loan</a:t>
            </a:r>
            <a:endParaRPr lang="en-US" sz="1400" dirty="0"/>
          </a:p>
        </p:txBody>
      </p:sp>
      <p:sp>
        <p:nvSpPr>
          <p:cNvPr id="11" name="bullet 3 dot"/>
          <p:cNvSpPr/>
          <p:nvPr/>
        </p:nvSpPr>
        <p:spPr>
          <a:xfrm>
            <a:off x="7818120" y="4251960"/>
            <a:ext cx="274320" cy="274320"/>
          </a:xfrm>
          <a:prstGeom prst="ellipse">
            <a:avLst/>
          </a:prstGeom>
          <a:solidFill>
            <a:schemeClr val="accent1"/>
          </a:solidFill>
          <a:ln w="12700">
            <a:solidFill>
              <a:schemeClr val="accent1"/>
            </a:solidFill>
            <a:prstDash val="solid"/>
          </a:ln>
        </p:spPr>
      </p:sp>
      <p:pic>
        <p:nvPicPr>
          <p:cNvPr id="12" name="bullet 3 tick" descr="preencoded.png">    </p:cNvPr>
          <p:cNvPicPr>
            <a:picLocks noChangeAspect="1"/>
          </p:cNvPicPr>
          <p:nvPr/>
        </p:nvPicPr>
        <p:blipFill>
          <a:blip r:embed="rId3"/>
          <a:stretch>
            <a:fillRect/>
          </a:stretch>
        </p:blipFill>
        <p:spPr>
          <a:xfrm>
            <a:off x="7882128" y="4315968"/>
            <a:ext cx="146304" cy="146304"/>
          </a:xfrm>
          <a:prstGeom prst="rect">
            <a:avLst/>
          </a:prstGeom>
        </p:spPr>
      </p:pic>
      <p:sp>
        <p:nvSpPr>
          <p:cNvPr id="13" name="bullet 3"/>
          <p:cNvSpPr txBox="1"/>
          <p:nvPr/>
        </p:nvSpPr>
        <p:spPr>
          <a:xfrm>
            <a:off x="8229600" y="4197096"/>
            <a:ext cx="3383280" cy="566928"/>
          </a:xfrm>
          <a:prstGeom prst="rect">
            <a:avLst/>
          </a:prstGeom>
          <a:noFill/>
          <a:ln/>
        </p:spPr>
        <p:txBody>
          <a:bodyPr wrap="square" lIns="0" tIns="0" rIns="0" bIns="0" rtlCol="0" anchor="t"/>
          <a:lstStyle/>
          <a:p>
            <a:pPr indent="0" marL="0">
              <a:buNone/>
            </a:pPr>
            <a:r>
              <a:rPr lang="en-US" sz="1400" dirty="0">
                <a:solidFill>
                  <a:schemeClr val="tx1"/>
                </a:solidFill>
              </a:rPr>
              <a:t>Cash repayments recorded by HR</a:t>
            </a:r>
            <a:endParaRPr lang="en-US" sz="1400" dirty="0"/>
          </a:p>
        </p:txBody>
      </p:sp>
      <p:sp>
        <p:nvSpPr>
          <p:cNvPr id="14" name="bullet 4 dot"/>
          <p:cNvSpPr/>
          <p:nvPr/>
        </p:nvSpPr>
        <p:spPr>
          <a:xfrm>
            <a:off x="7818120" y="4873752"/>
            <a:ext cx="274320" cy="274320"/>
          </a:xfrm>
          <a:prstGeom prst="ellipse">
            <a:avLst/>
          </a:prstGeom>
          <a:solidFill>
            <a:schemeClr val="accent1"/>
          </a:solidFill>
          <a:ln w="12700">
            <a:solidFill>
              <a:schemeClr val="accent1"/>
            </a:solidFill>
            <a:prstDash val="solid"/>
          </a:ln>
        </p:spPr>
      </p:sp>
      <p:pic>
        <p:nvPicPr>
          <p:cNvPr id="15" name="bullet 4 tick" descr="preencoded.png">    </p:cNvPr>
          <p:cNvPicPr>
            <a:picLocks noChangeAspect="1"/>
          </p:cNvPicPr>
          <p:nvPr/>
        </p:nvPicPr>
        <p:blipFill>
          <a:blip r:embed="rId4"/>
          <a:stretch>
            <a:fillRect/>
          </a:stretch>
        </p:blipFill>
        <p:spPr>
          <a:xfrm>
            <a:off x="7882128" y="4937760"/>
            <a:ext cx="146304" cy="146304"/>
          </a:xfrm>
          <a:prstGeom prst="rect">
            <a:avLst/>
          </a:prstGeom>
        </p:spPr>
      </p:pic>
      <p:sp>
        <p:nvSpPr>
          <p:cNvPr id="16" name="bullet 4"/>
          <p:cNvSpPr txBox="1"/>
          <p:nvPr/>
        </p:nvSpPr>
        <p:spPr>
          <a:xfrm>
            <a:off x="8229600" y="4818888"/>
            <a:ext cx="3383280" cy="566928"/>
          </a:xfrm>
          <a:prstGeom prst="rect">
            <a:avLst/>
          </a:prstGeom>
          <a:noFill/>
          <a:ln/>
        </p:spPr>
        <p:txBody>
          <a:bodyPr wrap="square" lIns="0" tIns="0" rIns="0" bIns="0" rtlCol="0" anchor="t"/>
          <a:lstStyle/>
          <a:p>
            <a:pPr indent="0" marL="0">
              <a:buNone/>
            </a:pPr>
            <a:r>
              <a:rPr lang="en-US" sz="1400" dirty="0">
                <a:solidFill>
                  <a:schemeClr val="tx1"/>
                </a:solidFill>
              </a:rPr>
              <a:t>Remaining balance deducted in the final settlement</a:t>
            </a:r>
            <a:endParaRPr lang="en-US" sz="1400" dirty="0"/>
          </a:p>
        </p:txBody>
      </p:sp>
      <p:sp>
        <p:nvSpPr>
          <p:cNvPr id="17" name="loans frame"/>
          <p:cNvSpPr/>
          <p:nvPr/>
        </p:nvSpPr>
        <p:spPr>
          <a:xfrm>
            <a:off x="457200" y="1371600"/>
            <a:ext cx="7040880" cy="4469130"/>
          </a:xfrm>
          <a:prstGeom prst="roundRect">
            <a:avLst>
              <a:gd name="adj" fmla="val 2455"/>
            </a:avLst>
          </a:prstGeom>
          <a:solidFill>
            <a:schemeClr val="bg2"/>
          </a:solidFill>
          <a:ln w="9525">
            <a:solidFill>
              <a:srgbClr val="E2E4F3"/>
            </a:solidFill>
            <a:prstDash val="solid"/>
          </a:ln>
          <a:effectLst>
            <a:outerShdw sx="100000" sy="100000" kx="0" ky="0" algn="bl" rotWithShape="0" blurRad="177800" dist="50800" dir="5400000">
              <a:srgbClr val="1E2470">
                <a:alpha val="18000"/>
              </a:srgbClr>
            </a:outerShdw>
          </a:effectLst>
        </p:spPr>
      </p:sp>
      <p:pic>
        <p:nvPicPr>
          <p:cNvPr id="18" name="loans screenshot" descr="Loans page with requests, active loans and repayment progress">    </p:cNvPr>
          <p:cNvPicPr>
            <a:picLocks noChangeAspect="1"/>
          </p:cNvPicPr>
          <p:nvPr/>
        </p:nvPicPr>
        <p:blipFill>
          <a:blip r:embed="rId5"/>
          <a:stretch>
            <a:fillRect/>
          </a:stretch>
        </p:blipFill>
        <p:spPr>
          <a:xfrm>
            <a:off x="548640" y="1463040"/>
            <a:ext cx="6858000" cy="4286250"/>
          </a:xfrm>
          <a:prstGeom prst="rect">
            <a:avLst/>
          </a:prstGeom>
        </p:spPr>
      </p:pic>
      <p:sp>
        <p:nvSpPr>
          <p:cNvPr id="25" name="Slide Number Placeholder 0"/>
          <p:cNvSpPr>
            <a:spLocks noGrp="1"/>
          </p:cNvSpPr>
          <p:nvPr>
            <p:ph type="sldNum" sz="quarter" idx="4294967295"/>
          </p:nvPr>
        </p:nvSpPr>
        <p:spPr>
          <a:xfrm>
            <a:off x="11155680" y="6336792"/>
            <a:ext cx="502920" cy="292608"/>
          </a:xfrm>
          <a:prstGeom prst="rect">
            <a:avLst/>
          </a:prstGeom>
          <a:extLst>
            <a:ext uri="{C572A759-6A51-4108-AA02-DFA0A04FC94B}">
              <ma14:wrappingTextBoxFlag xmlns:ma14="http://schemas.microsoft.com/office/mac/drawingml/2011/main" val="0"/>
            </a:ext>
          </a:extLst>
        </p:spPr>
        <p:txBody>
          <a:bodyPr/>
          <a:lstStyle>
            <a:lvl1pPr>
              <a:defRPr sz="1000">
                <a:solidFill>
                  <a:srgbClr val="6B6F8E"/>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685800"/>
          </a:xfrm>
          <a:prstGeom prst="rect">
            <a:avLst/>
          </a:prstGeom>
          <a:noFill/>
          <a:ln/>
        </p:spPr>
        <p:txBody>
          <a:bodyPr wrap="square" lIns="0" tIns="0" rIns="0" bIns="0" rtlCol="0" anchor="ctr"/>
          <a:lstStyle/>
          <a:p>
            <a:pPr algn="l" indent="0" marL="0">
              <a:buNone/>
            </a:pPr>
            <a:r>
              <a:rPr lang="en-US" sz="3200" b="1" dirty="0">
                <a:solidFill>
                  <a:schemeClr val="tx1"/>
                </a:solidFill>
              </a:rPr>
              <a:t>Gratuity and final settlement</a:t>
            </a:r>
            <a:endParaRPr lang="en-US" sz="3200" dirty="0"/>
          </a:p>
        </p:txBody>
      </p:sp>
      <p:sp>
        <p:nvSpPr>
          <p:cNvPr id="3" name="eyebrow"/>
          <p:cNvSpPr txBox="1"/>
          <p:nvPr/>
        </p:nvSpPr>
        <p:spPr>
          <a:xfrm>
            <a:off x="548640" y="1417320"/>
            <a:ext cx="3794760" cy="274320"/>
          </a:xfrm>
          <a:prstGeom prst="rect">
            <a:avLst/>
          </a:prstGeom>
          <a:noFill/>
          <a:ln/>
        </p:spPr>
        <p:txBody>
          <a:bodyPr wrap="square" lIns="0" tIns="0" rIns="0" bIns="0" rtlCol="0" anchor="ctr"/>
          <a:lstStyle/>
          <a:p>
            <a:pPr indent="0" marL="0">
              <a:buNone/>
            </a:pPr>
            <a:r>
              <a:rPr lang="en-US" sz="1200" b="1" spc="200" kern="0" dirty="0">
                <a:solidFill>
                  <a:schemeClr val="accent1"/>
                </a:solidFill>
              </a:rPr>
              <a:t>END OF SERVICE</a:t>
            </a:r>
            <a:endParaRPr lang="en-US" sz="1200" dirty="0"/>
          </a:p>
        </p:txBody>
      </p:sp>
      <p:sp>
        <p:nvSpPr>
          <p:cNvPr id="4" name="lead"/>
          <p:cNvSpPr txBox="1"/>
          <p:nvPr/>
        </p:nvSpPr>
        <p:spPr>
          <a:xfrm>
            <a:off x="548640" y="1737360"/>
            <a:ext cx="3794760" cy="1051560"/>
          </a:xfrm>
          <a:prstGeom prst="rect">
            <a:avLst/>
          </a:prstGeom>
          <a:noFill/>
          <a:ln/>
        </p:spPr>
        <p:txBody>
          <a:bodyPr wrap="square" lIns="0" tIns="0" rIns="0" bIns="0" rtlCol="0" anchor="t"/>
          <a:lstStyle/>
          <a:p>
            <a:pPr indent="0" marL="0">
              <a:buNone/>
            </a:pPr>
            <a:r>
              <a:rPr lang="en-US" sz="1800" dirty="0">
                <a:solidFill>
                  <a:schemeClr val="tx1"/>
                </a:solidFill>
              </a:rPr>
              <a:t>When someone leaves, the settlement is calculated under UAE Labour Law and a PDF statement is ready to sign.</a:t>
            </a:r>
            <a:endParaRPr lang="en-US" sz="1800" dirty="0"/>
          </a:p>
        </p:txBody>
      </p:sp>
      <p:sp>
        <p:nvSpPr>
          <p:cNvPr id="5" name="bullet 1 dot"/>
          <p:cNvSpPr/>
          <p:nvPr/>
        </p:nvSpPr>
        <p:spPr>
          <a:xfrm>
            <a:off x="548640" y="3008376"/>
            <a:ext cx="274320" cy="274320"/>
          </a:xfrm>
          <a:prstGeom prst="ellipse">
            <a:avLst/>
          </a:prstGeom>
          <a:solidFill>
            <a:schemeClr val="accent1"/>
          </a:solidFill>
          <a:ln w="12700">
            <a:solidFill>
              <a:schemeClr val="accent1"/>
            </a:solidFill>
            <a:prstDash val="solid"/>
          </a:ln>
        </p:spPr>
      </p:sp>
      <p:pic>
        <p:nvPicPr>
          <p:cNvPr id="6" name="bullet 1 tick" descr="preencoded.png">    </p:cNvPr>
          <p:cNvPicPr>
            <a:picLocks noChangeAspect="1"/>
          </p:cNvPicPr>
          <p:nvPr/>
        </p:nvPicPr>
        <p:blipFill>
          <a:blip r:embed="rId1"/>
          <a:stretch>
            <a:fillRect/>
          </a:stretch>
        </p:blipFill>
        <p:spPr>
          <a:xfrm>
            <a:off x="612648" y="3072384"/>
            <a:ext cx="146304" cy="146304"/>
          </a:xfrm>
          <a:prstGeom prst="rect">
            <a:avLst/>
          </a:prstGeom>
        </p:spPr>
      </p:pic>
      <p:sp>
        <p:nvSpPr>
          <p:cNvPr id="7" name="bullet 1"/>
          <p:cNvSpPr txBox="1"/>
          <p:nvPr/>
        </p:nvSpPr>
        <p:spPr>
          <a:xfrm>
            <a:off x="960120" y="2953512"/>
            <a:ext cx="3383280" cy="566928"/>
          </a:xfrm>
          <a:prstGeom prst="rect">
            <a:avLst/>
          </a:prstGeom>
          <a:noFill/>
          <a:ln/>
        </p:spPr>
        <p:txBody>
          <a:bodyPr wrap="square" lIns="0" tIns="0" rIns="0" bIns="0" rtlCol="0" anchor="t"/>
          <a:lstStyle/>
          <a:p>
            <a:pPr indent="0" marL="0">
              <a:buNone/>
            </a:pPr>
            <a:r>
              <a:rPr lang="en-US" sz="1400" dirty="0">
                <a:solidFill>
                  <a:schemeClr val="tx1"/>
                </a:solidFill>
              </a:rPr>
              <a:t>21 days’ basic per year for 5 years, 30 days after</a:t>
            </a:r>
            <a:endParaRPr lang="en-US" sz="1400" dirty="0"/>
          </a:p>
        </p:txBody>
      </p:sp>
      <p:sp>
        <p:nvSpPr>
          <p:cNvPr id="8" name="bullet 2 dot"/>
          <p:cNvSpPr/>
          <p:nvPr/>
        </p:nvSpPr>
        <p:spPr>
          <a:xfrm>
            <a:off x="548640" y="3630168"/>
            <a:ext cx="274320" cy="274320"/>
          </a:xfrm>
          <a:prstGeom prst="ellipse">
            <a:avLst/>
          </a:prstGeom>
          <a:solidFill>
            <a:schemeClr val="accent1"/>
          </a:solidFill>
          <a:ln w="12700">
            <a:solidFill>
              <a:schemeClr val="accent1"/>
            </a:solidFill>
            <a:prstDash val="solid"/>
          </a:ln>
        </p:spPr>
      </p:sp>
      <p:pic>
        <p:nvPicPr>
          <p:cNvPr id="9" name="bullet 2 tick" descr="preencoded.png">    </p:cNvPr>
          <p:cNvPicPr>
            <a:picLocks noChangeAspect="1"/>
          </p:cNvPicPr>
          <p:nvPr/>
        </p:nvPicPr>
        <p:blipFill>
          <a:blip r:embed="rId2"/>
          <a:stretch>
            <a:fillRect/>
          </a:stretch>
        </p:blipFill>
        <p:spPr>
          <a:xfrm>
            <a:off x="612648" y="3694176"/>
            <a:ext cx="146304" cy="146304"/>
          </a:xfrm>
          <a:prstGeom prst="rect">
            <a:avLst/>
          </a:prstGeom>
        </p:spPr>
      </p:pic>
      <p:sp>
        <p:nvSpPr>
          <p:cNvPr id="10" name="bullet 2"/>
          <p:cNvSpPr txBox="1"/>
          <p:nvPr/>
        </p:nvSpPr>
        <p:spPr>
          <a:xfrm>
            <a:off x="960120" y="3575304"/>
            <a:ext cx="3383280" cy="566928"/>
          </a:xfrm>
          <a:prstGeom prst="rect">
            <a:avLst/>
          </a:prstGeom>
          <a:noFill/>
          <a:ln/>
        </p:spPr>
        <p:txBody>
          <a:bodyPr wrap="square" lIns="0" tIns="0" rIns="0" bIns="0" rtlCol="0" anchor="t"/>
          <a:lstStyle/>
          <a:p>
            <a:pPr indent="0" marL="0">
              <a:buNone/>
            </a:pPr>
            <a:r>
              <a:rPr lang="en-US" sz="1400" dirty="0">
                <a:solidFill>
                  <a:schemeClr val="tx1"/>
                </a:solidFill>
              </a:rPr>
              <a:t>Untaken leave, last salary, notice pay, air ticket</a:t>
            </a:r>
            <a:endParaRPr lang="en-US" sz="1400" dirty="0"/>
          </a:p>
        </p:txBody>
      </p:sp>
      <p:sp>
        <p:nvSpPr>
          <p:cNvPr id="11" name="bullet 3 dot"/>
          <p:cNvSpPr/>
          <p:nvPr/>
        </p:nvSpPr>
        <p:spPr>
          <a:xfrm>
            <a:off x="548640" y="4251960"/>
            <a:ext cx="274320" cy="274320"/>
          </a:xfrm>
          <a:prstGeom prst="ellipse">
            <a:avLst/>
          </a:prstGeom>
          <a:solidFill>
            <a:schemeClr val="accent1"/>
          </a:solidFill>
          <a:ln w="12700">
            <a:solidFill>
              <a:schemeClr val="accent1"/>
            </a:solidFill>
            <a:prstDash val="solid"/>
          </a:ln>
        </p:spPr>
      </p:sp>
      <p:pic>
        <p:nvPicPr>
          <p:cNvPr id="12" name="bullet 3 tick" descr="preencoded.png">    </p:cNvPr>
          <p:cNvPicPr>
            <a:picLocks noChangeAspect="1"/>
          </p:cNvPicPr>
          <p:nvPr/>
        </p:nvPicPr>
        <p:blipFill>
          <a:blip r:embed="rId3"/>
          <a:stretch>
            <a:fillRect/>
          </a:stretch>
        </p:blipFill>
        <p:spPr>
          <a:xfrm>
            <a:off x="612648" y="4315968"/>
            <a:ext cx="146304" cy="146304"/>
          </a:xfrm>
          <a:prstGeom prst="rect">
            <a:avLst/>
          </a:prstGeom>
        </p:spPr>
      </p:pic>
      <p:sp>
        <p:nvSpPr>
          <p:cNvPr id="13" name="bullet 3"/>
          <p:cNvSpPr txBox="1"/>
          <p:nvPr/>
        </p:nvSpPr>
        <p:spPr>
          <a:xfrm>
            <a:off x="960120" y="4197096"/>
            <a:ext cx="3383280" cy="566928"/>
          </a:xfrm>
          <a:prstGeom prst="rect">
            <a:avLst/>
          </a:prstGeom>
          <a:noFill/>
          <a:ln/>
        </p:spPr>
        <p:txBody>
          <a:bodyPr wrap="square" lIns="0" tIns="0" rIns="0" bIns="0" rtlCol="0" anchor="t"/>
          <a:lstStyle/>
          <a:p>
            <a:pPr indent="0" marL="0">
              <a:buNone/>
            </a:pPr>
            <a:r>
              <a:rPr lang="en-US" sz="1400" dirty="0">
                <a:solidFill>
                  <a:schemeClr val="tx1"/>
                </a:solidFill>
              </a:rPr>
              <a:t>Gratuity owed today for every employee</a:t>
            </a:r>
            <a:endParaRPr lang="en-US" sz="1400" dirty="0"/>
          </a:p>
        </p:txBody>
      </p:sp>
      <p:sp>
        <p:nvSpPr>
          <p:cNvPr id="14" name="bullet 4 dot"/>
          <p:cNvSpPr/>
          <p:nvPr/>
        </p:nvSpPr>
        <p:spPr>
          <a:xfrm>
            <a:off x="548640" y="4873752"/>
            <a:ext cx="274320" cy="274320"/>
          </a:xfrm>
          <a:prstGeom prst="ellipse">
            <a:avLst/>
          </a:prstGeom>
          <a:solidFill>
            <a:schemeClr val="accent1"/>
          </a:solidFill>
          <a:ln w="12700">
            <a:solidFill>
              <a:schemeClr val="accent1"/>
            </a:solidFill>
            <a:prstDash val="solid"/>
          </a:ln>
        </p:spPr>
      </p:sp>
      <p:pic>
        <p:nvPicPr>
          <p:cNvPr id="15" name="bullet 4 tick" descr="preencoded.png">    </p:cNvPr>
          <p:cNvPicPr>
            <a:picLocks noChangeAspect="1"/>
          </p:cNvPicPr>
          <p:nvPr/>
        </p:nvPicPr>
        <p:blipFill>
          <a:blip r:embed="rId4"/>
          <a:stretch>
            <a:fillRect/>
          </a:stretch>
        </p:blipFill>
        <p:spPr>
          <a:xfrm>
            <a:off x="612648" y="4937760"/>
            <a:ext cx="146304" cy="146304"/>
          </a:xfrm>
          <a:prstGeom prst="rect">
            <a:avLst/>
          </a:prstGeom>
        </p:spPr>
      </p:pic>
      <p:sp>
        <p:nvSpPr>
          <p:cNvPr id="16" name="bullet 4"/>
          <p:cNvSpPr txBox="1"/>
          <p:nvPr/>
        </p:nvSpPr>
        <p:spPr>
          <a:xfrm>
            <a:off x="960120" y="4818888"/>
            <a:ext cx="3383280" cy="566928"/>
          </a:xfrm>
          <a:prstGeom prst="rect">
            <a:avLst/>
          </a:prstGeom>
          <a:noFill/>
          <a:ln/>
        </p:spPr>
        <p:txBody>
          <a:bodyPr wrap="square" lIns="0" tIns="0" rIns="0" bIns="0" rtlCol="0" anchor="t"/>
          <a:lstStyle/>
          <a:p>
            <a:pPr indent="0" marL="0">
              <a:buNone/>
            </a:pPr>
            <a:r>
              <a:rPr lang="en-US" sz="1400" dirty="0">
                <a:solidFill>
                  <a:schemeClr val="tx1"/>
                </a:solidFill>
              </a:rPr>
              <a:t>Login switched off after the last working day</a:t>
            </a:r>
            <a:endParaRPr lang="en-US" sz="1400" dirty="0"/>
          </a:p>
        </p:txBody>
      </p:sp>
      <p:sp>
        <p:nvSpPr>
          <p:cNvPr id="17" name="eos-form frame"/>
          <p:cNvSpPr/>
          <p:nvPr/>
        </p:nvSpPr>
        <p:spPr>
          <a:xfrm>
            <a:off x="4663440" y="1371600"/>
            <a:ext cx="7040880" cy="4469130"/>
          </a:xfrm>
          <a:prstGeom prst="roundRect">
            <a:avLst>
              <a:gd name="adj" fmla="val 2455"/>
            </a:avLst>
          </a:prstGeom>
          <a:solidFill>
            <a:schemeClr val="bg2"/>
          </a:solidFill>
          <a:ln w="9525">
            <a:solidFill>
              <a:srgbClr val="E2E4F3"/>
            </a:solidFill>
            <a:prstDash val="solid"/>
          </a:ln>
          <a:effectLst>
            <a:outerShdw sx="100000" sy="100000" kx="0" ky="0" algn="bl" rotWithShape="0" blurRad="177800" dist="50800" dir="5400000">
              <a:srgbClr val="1E2470">
                <a:alpha val="18000"/>
              </a:srgbClr>
            </a:outerShdw>
          </a:effectLst>
        </p:spPr>
      </p:sp>
      <p:pic>
        <p:nvPicPr>
          <p:cNvPr id="18" name="eos-form screenshot" descr="Final settlement form with gratuity, leave pay and salary due">    </p:cNvPr>
          <p:cNvPicPr>
            <a:picLocks noChangeAspect="1"/>
          </p:cNvPicPr>
          <p:nvPr/>
        </p:nvPicPr>
        <p:blipFill>
          <a:blip r:embed="rId5"/>
          <a:stretch>
            <a:fillRect/>
          </a:stretch>
        </p:blipFill>
        <p:spPr>
          <a:xfrm>
            <a:off x="4754880" y="1463040"/>
            <a:ext cx="6858000" cy="4286250"/>
          </a:xfrm>
          <a:prstGeom prst="rect">
            <a:avLst/>
          </a:prstGeom>
        </p:spPr>
      </p:pic>
      <p:sp>
        <p:nvSpPr>
          <p:cNvPr id="25" name="Slide Number Placeholder 0"/>
          <p:cNvSpPr>
            <a:spLocks noGrp="1"/>
          </p:cNvSpPr>
          <p:nvPr>
            <p:ph type="sldNum" sz="quarter" idx="4294967295"/>
          </p:nvPr>
        </p:nvSpPr>
        <p:spPr>
          <a:xfrm>
            <a:off x="11155680" y="6336792"/>
            <a:ext cx="502920" cy="292608"/>
          </a:xfrm>
          <a:prstGeom prst="rect">
            <a:avLst/>
          </a:prstGeom>
          <a:extLst>
            <a:ext uri="{C572A759-6A51-4108-AA02-DFA0A04FC94B}">
              <ma14:wrappingTextBoxFlag xmlns:ma14="http://schemas.microsoft.com/office/mac/drawingml/2011/main" val="0"/>
            </a:ext>
          </a:extLst>
        </p:spPr>
        <p:txBody>
          <a:bodyPr/>
          <a:lstStyle>
            <a:lvl1pPr>
              <a:defRPr sz="1000">
                <a:solidFill>
                  <a:srgbClr val="6B6F8E"/>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685800"/>
          </a:xfrm>
          <a:prstGeom prst="rect">
            <a:avLst/>
          </a:prstGeom>
          <a:noFill/>
          <a:ln/>
        </p:spPr>
        <p:txBody>
          <a:bodyPr wrap="square" lIns="0" tIns="0" rIns="0" bIns="0" rtlCol="0" anchor="ctr"/>
          <a:lstStyle/>
          <a:p>
            <a:pPr algn="l" indent="0" marL="0">
              <a:buNone/>
            </a:pPr>
            <a:r>
              <a:rPr lang="en-US" sz="3200" b="1" dirty="0">
                <a:solidFill>
                  <a:schemeClr val="tx1"/>
                </a:solidFill>
              </a:rPr>
              <a:t>Documents and insurance with expiry alerts</a:t>
            </a:r>
            <a:endParaRPr lang="en-US" sz="3200" dirty="0"/>
          </a:p>
        </p:txBody>
      </p:sp>
      <p:sp>
        <p:nvSpPr>
          <p:cNvPr id="3" name="eyebrow"/>
          <p:cNvSpPr txBox="1"/>
          <p:nvPr/>
        </p:nvSpPr>
        <p:spPr>
          <a:xfrm>
            <a:off x="7818120" y="1417320"/>
            <a:ext cx="3794760" cy="274320"/>
          </a:xfrm>
          <a:prstGeom prst="rect">
            <a:avLst/>
          </a:prstGeom>
          <a:noFill/>
          <a:ln/>
        </p:spPr>
        <p:txBody>
          <a:bodyPr wrap="square" lIns="0" tIns="0" rIns="0" bIns="0" rtlCol="0" anchor="ctr"/>
          <a:lstStyle/>
          <a:p>
            <a:pPr indent="0" marL="0">
              <a:buNone/>
            </a:pPr>
            <a:r>
              <a:rPr lang="en-US" sz="1200" b="1" spc="200" kern="0" dirty="0">
                <a:solidFill>
                  <a:schemeClr val="accent1"/>
                </a:solidFill>
              </a:rPr>
              <a:t>DOCUMENTS &amp; INSURANCE</a:t>
            </a:r>
            <a:endParaRPr lang="en-US" sz="1200" dirty="0"/>
          </a:p>
        </p:txBody>
      </p:sp>
      <p:sp>
        <p:nvSpPr>
          <p:cNvPr id="4" name="lead"/>
          <p:cNvSpPr txBox="1"/>
          <p:nvPr/>
        </p:nvSpPr>
        <p:spPr>
          <a:xfrm>
            <a:off x="7818120" y="1737360"/>
            <a:ext cx="3794760" cy="1051560"/>
          </a:xfrm>
          <a:prstGeom prst="rect">
            <a:avLst/>
          </a:prstGeom>
          <a:noFill/>
          <a:ln/>
        </p:spPr>
        <p:txBody>
          <a:bodyPr wrap="square" lIns="0" tIns="0" rIns="0" bIns="0" rtlCol="0" anchor="t"/>
          <a:lstStyle/>
          <a:p>
            <a:pPr indent="0" marL="0">
              <a:buNone/>
            </a:pPr>
            <a:r>
              <a:rPr lang="en-US" sz="1800" dirty="0">
                <a:solidFill>
                  <a:schemeClr val="tx1"/>
                </a:solidFill>
              </a:rPr>
              <a:t>Emirates ID, visa, passport, contracts and medical insurance — with reminders before anything runs out.</a:t>
            </a:r>
            <a:endParaRPr lang="en-US" sz="1800" dirty="0"/>
          </a:p>
        </p:txBody>
      </p:sp>
      <p:sp>
        <p:nvSpPr>
          <p:cNvPr id="5" name="bullet 1 dot"/>
          <p:cNvSpPr/>
          <p:nvPr/>
        </p:nvSpPr>
        <p:spPr>
          <a:xfrm>
            <a:off x="7818120" y="3008376"/>
            <a:ext cx="274320" cy="274320"/>
          </a:xfrm>
          <a:prstGeom prst="ellipse">
            <a:avLst/>
          </a:prstGeom>
          <a:solidFill>
            <a:schemeClr val="accent1"/>
          </a:solidFill>
          <a:ln w="12700">
            <a:solidFill>
              <a:schemeClr val="accent1"/>
            </a:solidFill>
            <a:prstDash val="solid"/>
          </a:ln>
        </p:spPr>
      </p:sp>
      <p:pic>
        <p:nvPicPr>
          <p:cNvPr id="6" name="bullet 1 tick" descr="preencoded.png">    </p:cNvPr>
          <p:cNvPicPr>
            <a:picLocks noChangeAspect="1"/>
          </p:cNvPicPr>
          <p:nvPr/>
        </p:nvPicPr>
        <p:blipFill>
          <a:blip r:embed="rId1"/>
          <a:stretch>
            <a:fillRect/>
          </a:stretch>
        </p:blipFill>
        <p:spPr>
          <a:xfrm>
            <a:off x="7882128" y="3072384"/>
            <a:ext cx="146304" cy="146304"/>
          </a:xfrm>
          <a:prstGeom prst="rect">
            <a:avLst/>
          </a:prstGeom>
        </p:spPr>
      </p:pic>
      <p:sp>
        <p:nvSpPr>
          <p:cNvPr id="7" name="bullet 1"/>
          <p:cNvSpPr txBox="1"/>
          <p:nvPr/>
        </p:nvSpPr>
        <p:spPr>
          <a:xfrm>
            <a:off x="8229600" y="2953512"/>
            <a:ext cx="3383280" cy="566928"/>
          </a:xfrm>
          <a:prstGeom prst="rect">
            <a:avLst/>
          </a:prstGeom>
          <a:noFill/>
          <a:ln/>
        </p:spPr>
        <p:txBody>
          <a:bodyPr wrap="square" lIns="0" tIns="0" rIns="0" bIns="0" rtlCol="0" anchor="t"/>
          <a:lstStyle/>
          <a:p>
            <a:pPr indent="0" marL="0">
              <a:buNone/>
            </a:pPr>
            <a:r>
              <a:rPr lang="en-US" sz="1400" dirty="0">
                <a:solidFill>
                  <a:schemeClr val="tx1"/>
                </a:solidFill>
              </a:rPr>
              <a:t>Staff upload documents; HR verifies them</a:t>
            </a:r>
            <a:endParaRPr lang="en-US" sz="1400" dirty="0"/>
          </a:p>
        </p:txBody>
      </p:sp>
      <p:sp>
        <p:nvSpPr>
          <p:cNvPr id="8" name="bullet 2 dot"/>
          <p:cNvSpPr/>
          <p:nvPr/>
        </p:nvSpPr>
        <p:spPr>
          <a:xfrm>
            <a:off x="7818120" y="3630168"/>
            <a:ext cx="274320" cy="274320"/>
          </a:xfrm>
          <a:prstGeom prst="ellipse">
            <a:avLst/>
          </a:prstGeom>
          <a:solidFill>
            <a:schemeClr val="accent1"/>
          </a:solidFill>
          <a:ln w="12700">
            <a:solidFill>
              <a:schemeClr val="accent1"/>
            </a:solidFill>
            <a:prstDash val="solid"/>
          </a:ln>
        </p:spPr>
      </p:sp>
      <p:pic>
        <p:nvPicPr>
          <p:cNvPr id="9" name="bullet 2 tick" descr="preencoded.png">    </p:cNvPr>
          <p:cNvPicPr>
            <a:picLocks noChangeAspect="1"/>
          </p:cNvPicPr>
          <p:nvPr/>
        </p:nvPicPr>
        <p:blipFill>
          <a:blip r:embed="rId2"/>
          <a:stretch>
            <a:fillRect/>
          </a:stretch>
        </p:blipFill>
        <p:spPr>
          <a:xfrm>
            <a:off x="7882128" y="3694176"/>
            <a:ext cx="146304" cy="146304"/>
          </a:xfrm>
          <a:prstGeom prst="rect">
            <a:avLst/>
          </a:prstGeom>
        </p:spPr>
      </p:pic>
      <p:sp>
        <p:nvSpPr>
          <p:cNvPr id="10" name="bullet 2"/>
          <p:cNvSpPr txBox="1"/>
          <p:nvPr/>
        </p:nvSpPr>
        <p:spPr>
          <a:xfrm>
            <a:off x="8229600" y="3575304"/>
            <a:ext cx="3383280" cy="566928"/>
          </a:xfrm>
          <a:prstGeom prst="rect">
            <a:avLst/>
          </a:prstGeom>
          <a:noFill/>
          <a:ln/>
        </p:spPr>
        <p:txBody>
          <a:bodyPr wrap="square" lIns="0" tIns="0" rIns="0" bIns="0" rtlCol="0" anchor="t"/>
          <a:lstStyle/>
          <a:p>
            <a:pPr indent="0" marL="0">
              <a:buNone/>
            </a:pPr>
            <a:r>
              <a:rPr lang="en-US" sz="1400" dirty="0">
                <a:solidFill>
                  <a:schemeClr val="tx1"/>
                </a:solidFill>
              </a:rPr>
              <a:t>Medical cards with dependants and premiums</a:t>
            </a:r>
            <a:endParaRPr lang="en-US" sz="1400" dirty="0"/>
          </a:p>
        </p:txBody>
      </p:sp>
      <p:sp>
        <p:nvSpPr>
          <p:cNvPr id="11" name="bullet 3 dot"/>
          <p:cNvSpPr/>
          <p:nvPr/>
        </p:nvSpPr>
        <p:spPr>
          <a:xfrm>
            <a:off x="7818120" y="4251960"/>
            <a:ext cx="274320" cy="274320"/>
          </a:xfrm>
          <a:prstGeom prst="ellipse">
            <a:avLst/>
          </a:prstGeom>
          <a:solidFill>
            <a:schemeClr val="accent1"/>
          </a:solidFill>
          <a:ln w="12700">
            <a:solidFill>
              <a:schemeClr val="accent1"/>
            </a:solidFill>
            <a:prstDash val="solid"/>
          </a:ln>
        </p:spPr>
      </p:sp>
      <p:pic>
        <p:nvPicPr>
          <p:cNvPr id="12" name="bullet 3 tick" descr="preencoded.png">    </p:cNvPr>
          <p:cNvPicPr>
            <a:picLocks noChangeAspect="1"/>
          </p:cNvPicPr>
          <p:nvPr/>
        </p:nvPicPr>
        <p:blipFill>
          <a:blip r:embed="rId3"/>
          <a:stretch>
            <a:fillRect/>
          </a:stretch>
        </p:blipFill>
        <p:spPr>
          <a:xfrm>
            <a:off x="7882128" y="4315968"/>
            <a:ext cx="146304" cy="146304"/>
          </a:xfrm>
          <a:prstGeom prst="rect">
            <a:avLst/>
          </a:prstGeom>
        </p:spPr>
      </p:pic>
      <p:sp>
        <p:nvSpPr>
          <p:cNvPr id="13" name="bullet 3"/>
          <p:cNvSpPr txBox="1"/>
          <p:nvPr/>
        </p:nvSpPr>
        <p:spPr>
          <a:xfrm>
            <a:off x="8229600" y="4197096"/>
            <a:ext cx="3383280" cy="566928"/>
          </a:xfrm>
          <a:prstGeom prst="rect">
            <a:avLst/>
          </a:prstGeom>
          <a:noFill/>
          <a:ln/>
        </p:spPr>
        <p:txBody>
          <a:bodyPr wrap="square" lIns="0" tIns="0" rIns="0" bIns="0" rtlCol="0" anchor="t"/>
          <a:lstStyle/>
          <a:p>
            <a:pPr indent="0" marL="0">
              <a:buNone/>
            </a:pPr>
            <a:r>
              <a:rPr lang="en-US" sz="1400" dirty="0">
                <a:solidFill>
                  <a:schemeClr val="tx1"/>
                </a:solidFill>
              </a:rPr>
              <a:t>Company policies: group medical, vehicles, property</a:t>
            </a:r>
            <a:endParaRPr lang="en-US" sz="1400" dirty="0"/>
          </a:p>
        </p:txBody>
      </p:sp>
      <p:sp>
        <p:nvSpPr>
          <p:cNvPr id="14" name="bullet 4 dot"/>
          <p:cNvSpPr/>
          <p:nvPr/>
        </p:nvSpPr>
        <p:spPr>
          <a:xfrm>
            <a:off x="7818120" y="4873752"/>
            <a:ext cx="274320" cy="274320"/>
          </a:xfrm>
          <a:prstGeom prst="ellipse">
            <a:avLst/>
          </a:prstGeom>
          <a:solidFill>
            <a:schemeClr val="accent1"/>
          </a:solidFill>
          <a:ln w="12700">
            <a:solidFill>
              <a:schemeClr val="accent1"/>
            </a:solidFill>
            <a:prstDash val="solid"/>
          </a:ln>
        </p:spPr>
      </p:sp>
      <p:pic>
        <p:nvPicPr>
          <p:cNvPr id="15" name="bullet 4 tick" descr="preencoded.png">    </p:cNvPr>
          <p:cNvPicPr>
            <a:picLocks noChangeAspect="1"/>
          </p:cNvPicPr>
          <p:nvPr/>
        </p:nvPicPr>
        <p:blipFill>
          <a:blip r:embed="rId4"/>
          <a:stretch>
            <a:fillRect/>
          </a:stretch>
        </p:blipFill>
        <p:spPr>
          <a:xfrm>
            <a:off x="7882128" y="4937760"/>
            <a:ext cx="146304" cy="146304"/>
          </a:xfrm>
          <a:prstGeom prst="rect">
            <a:avLst/>
          </a:prstGeom>
        </p:spPr>
      </p:pic>
      <p:sp>
        <p:nvSpPr>
          <p:cNvPr id="16" name="bullet 4"/>
          <p:cNvSpPr txBox="1"/>
          <p:nvPr/>
        </p:nvSpPr>
        <p:spPr>
          <a:xfrm>
            <a:off x="8229600" y="4818888"/>
            <a:ext cx="3383280" cy="566928"/>
          </a:xfrm>
          <a:prstGeom prst="rect">
            <a:avLst/>
          </a:prstGeom>
          <a:noFill/>
          <a:ln/>
        </p:spPr>
        <p:txBody>
          <a:bodyPr wrap="square" lIns="0" tIns="0" rIns="0" bIns="0" rtlCol="0" anchor="t"/>
          <a:lstStyle/>
          <a:p>
            <a:pPr indent="0" marL="0">
              <a:buNone/>
            </a:pPr>
            <a:r>
              <a:rPr lang="en-US" sz="1400" dirty="0">
                <a:solidFill>
                  <a:schemeClr val="tx1"/>
                </a:solidFill>
              </a:rPr>
              <a:t>Email and bell reminders 30 days before expiry</a:t>
            </a:r>
            <a:endParaRPr lang="en-US" sz="1400" dirty="0"/>
          </a:p>
        </p:txBody>
      </p:sp>
      <p:sp>
        <p:nvSpPr>
          <p:cNvPr id="17" name="documents frame"/>
          <p:cNvSpPr/>
          <p:nvPr/>
        </p:nvSpPr>
        <p:spPr>
          <a:xfrm>
            <a:off x="457200" y="1371600"/>
            <a:ext cx="7040880" cy="4469130"/>
          </a:xfrm>
          <a:prstGeom prst="roundRect">
            <a:avLst>
              <a:gd name="adj" fmla="val 2455"/>
            </a:avLst>
          </a:prstGeom>
          <a:solidFill>
            <a:schemeClr val="bg2"/>
          </a:solidFill>
          <a:ln w="9525">
            <a:solidFill>
              <a:srgbClr val="E2E4F3"/>
            </a:solidFill>
            <a:prstDash val="solid"/>
          </a:ln>
          <a:effectLst>
            <a:outerShdw sx="100000" sy="100000" kx="0" ky="0" algn="bl" rotWithShape="0" blurRad="177800" dist="50800" dir="5400000">
              <a:srgbClr val="1E2470">
                <a:alpha val="18000"/>
              </a:srgbClr>
            </a:outerShdw>
          </a:effectLst>
        </p:spPr>
      </p:sp>
      <p:pic>
        <p:nvPicPr>
          <p:cNvPr id="18" name="documents screenshot" descr="Document expiry list with missing documents">    </p:cNvPr>
          <p:cNvPicPr>
            <a:picLocks noChangeAspect="1"/>
          </p:cNvPicPr>
          <p:nvPr/>
        </p:nvPicPr>
        <p:blipFill>
          <a:blip r:embed="rId5"/>
          <a:stretch>
            <a:fillRect/>
          </a:stretch>
        </p:blipFill>
        <p:spPr>
          <a:xfrm>
            <a:off x="548640" y="1463040"/>
            <a:ext cx="6858000" cy="4286250"/>
          </a:xfrm>
          <a:prstGeom prst="rect">
            <a:avLst/>
          </a:prstGeom>
        </p:spPr>
      </p:pic>
      <p:sp>
        <p:nvSpPr>
          <p:cNvPr id="19" name="insurance frame"/>
          <p:cNvSpPr/>
          <p:nvPr/>
        </p:nvSpPr>
        <p:spPr>
          <a:xfrm>
            <a:off x="182880" y="3920490"/>
            <a:ext cx="3474720" cy="2240280"/>
          </a:xfrm>
          <a:prstGeom prst="roundRect">
            <a:avLst>
              <a:gd name="adj" fmla="val 4898"/>
            </a:avLst>
          </a:prstGeom>
          <a:solidFill>
            <a:schemeClr val="bg2"/>
          </a:solidFill>
          <a:ln w="9525">
            <a:solidFill>
              <a:srgbClr val="E2E4F3"/>
            </a:solidFill>
            <a:prstDash val="solid"/>
          </a:ln>
          <a:effectLst>
            <a:outerShdw sx="100000" sy="100000" kx="0" ky="0" algn="bl" rotWithShape="0" blurRad="177800" dist="50800" dir="5400000">
              <a:srgbClr val="1E2470">
                <a:alpha val="18000"/>
              </a:srgbClr>
            </a:outerShdw>
          </a:effectLst>
        </p:spPr>
      </p:sp>
      <p:pic>
        <p:nvPicPr>
          <p:cNvPr id="20" name="insurance screenshot" descr="Insurance page with staff medical policies and renewal badges">    </p:cNvPr>
          <p:cNvPicPr>
            <a:picLocks noChangeAspect="1"/>
          </p:cNvPicPr>
          <p:nvPr/>
        </p:nvPicPr>
        <p:blipFill>
          <a:blip r:embed="rId6"/>
          <a:stretch>
            <a:fillRect/>
          </a:stretch>
        </p:blipFill>
        <p:spPr>
          <a:xfrm>
            <a:off x="274320" y="4011930"/>
            <a:ext cx="3291840" cy="2057400"/>
          </a:xfrm>
          <a:prstGeom prst="rect">
            <a:avLst/>
          </a:prstGeom>
        </p:spPr>
      </p:pic>
      <p:sp>
        <p:nvSpPr>
          <p:cNvPr id="25" name="Slide Number Placeholder 0"/>
          <p:cNvSpPr>
            <a:spLocks noGrp="1"/>
          </p:cNvSpPr>
          <p:nvPr>
            <p:ph type="sldNum" sz="quarter" idx="4294967295"/>
          </p:nvPr>
        </p:nvSpPr>
        <p:spPr>
          <a:xfrm>
            <a:off x="11155680" y="6336792"/>
            <a:ext cx="502920" cy="292608"/>
          </a:xfrm>
          <a:prstGeom prst="rect">
            <a:avLst/>
          </a:prstGeom>
          <a:extLst>
            <a:ext uri="{C572A759-6A51-4108-AA02-DFA0A04FC94B}">
              <ma14:wrappingTextBoxFlag xmlns:ma14="http://schemas.microsoft.com/office/mac/drawingml/2011/main" val="0"/>
            </a:ext>
          </a:extLst>
        </p:spPr>
        <p:txBody>
          <a:bodyPr/>
          <a:lstStyle>
            <a:lvl1pPr>
              <a:defRPr sz="1000">
                <a:solidFill>
                  <a:srgbClr val="6B6F8E"/>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685800"/>
          </a:xfrm>
          <a:prstGeom prst="rect">
            <a:avLst/>
          </a:prstGeom>
          <a:noFill/>
          <a:ln/>
        </p:spPr>
        <p:txBody>
          <a:bodyPr wrap="square" lIns="0" tIns="0" rIns="0" bIns="0" rtlCol="0" anchor="ctr"/>
          <a:lstStyle/>
          <a:p>
            <a:pPr algn="l" indent="0" marL="0">
              <a:buNone/>
            </a:pPr>
            <a:r>
              <a:rPr lang="en-US" sz="3200" b="1" dirty="0">
                <a:solidFill>
                  <a:schemeClr val="tx1"/>
                </a:solidFill>
              </a:rPr>
              <a:t>Company assets and who has them</a:t>
            </a:r>
            <a:endParaRPr lang="en-US" sz="3200" dirty="0"/>
          </a:p>
        </p:txBody>
      </p:sp>
      <p:sp>
        <p:nvSpPr>
          <p:cNvPr id="3" name="eyebrow"/>
          <p:cNvSpPr txBox="1"/>
          <p:nvPr/>
        </p:nvSpPr>
        <p:spPr>
          <a:xfrm>
            <a:off x="548640" y="1417320"/>
            <a:ext cx="3794760" cy="274320"/>
          </a:xfrm>
          <a:prstGeom prst="rect">
            <a:avLst/>
          </a:prstGeom>
          <a:noFill/>
          <a:ln/>
        </p:spPr>
        <p:txBody>
          <a:bodyPr wrap="square" lIns="0" tIns="0" rIns="0" bIns="0" rtlCol="0" anchor="ctr"/>
          <a:lstStyle/>
          <a:p>
            <a:pPr indent="0" marL="0">
              <a:buNone/>
            </a:pPr>
            <a:r>
              <a:rPr lang="en-US" sz="1200" b="1" spc="200" kern="0" dirty="0">
                <a:solidFill>
                  <a:schemeClr val="accent1"/>
                </a:solidFill>
              </a:rPr>
              <a:t>COMPANY ASSETS</a:t>
            </a:r>
            <a:endParaRPr lang="en-US" sz="1200" dirty="0"/>
          </a:p>
        </p:txBody>
      </p:sp>
      <p:sp>
        <p:nvSpPr>
          <p:cNvPr id="4" name="lead"/>
          <p:cNvSpPr txBox="1"/>
          <p:nvPr/>
        </p:nvSpPr>
        <p:spPr>
          <a:xfrm>
            <a:off x="548640" y="1737360"/>
            <a:ext cx="3794760" cy="1051560"/>
          </a:xfrm>
          <a:prstGeom prst="rect">
            <a:avLst/>
          </a:prstGeom>
          <a:noFill/>
          <a:ln/>
        </p:spPr>
        <p:txBody>
          <a:bodyPr wrap="square" lIns="0" tIns="0" rIns="0" bIns="0" rtlCol="0" anchor="t"/>
          <a:lstStyle/>
          <a:p>
            <a:pPr indent="0" marL="0">
              <a:buNone/>
            </a:pPr>
            <a:r>
              <a:rPr lang="en-US" sz="1800" dirty="0">
                <a:solidFill>
                  <a:schemeClr val="tx1"/>
                </a:solidFill>
              </a:rPr>
              <a:t>Laptops, phones, SIM cards, vehicles and tools — issued to staff and collected back when they leave.</a:t>
            </a:r>
            <a:endParaRPr lang="en-US" sz="1800" dirty="0"/>
          </a:p>
        </p:txBody>
      </p:sp>
      <p:sp>
        <p:nvSpPr>
          <p:cNvPr id="5" name="bullet 1 dot"/>
          <p:cNvSpPr/>
          <p:nvPr/>
        </p:nvSpPr>
        <p:spPr>
          <a:xfrm>
            <a:off x="548640" y="3008376"/>
            <a:ext cx="274320" cy="274320"/>
          </a:xfrm>
          <a:prstGeom prst="ellipse">
            <a:avLst/>
          </a:prstGeom>
          <a:solidFill>
            <a:schemeClr val="accent1"/>
          </a:solidFill>
          <a:ln w="12700">
            <a:solidFill>
              <a:schemeClr val="accent1"/>
            </a:solidFill>
            <a:prstDash val="solid"/>
          </a:ln>
        </p:spPr>
      </p:sp>
      <p:pic>
        <p:nvPicPr>
          <p:cNvPr id="6" name="bullet 1 tick" descr="preencoded.png">    </p:cNvPr>
          <p:cNvPicPr>
            <a:picLocks noChangeAspect="1"/>
          </p:cNvPicPr>
          <p:nvPr/>
        </p:nvPicPr>
        <p:blipFill>
          <a:blip r:embed="rId1"/>
          <a:stretch>
            <a:fillRect/>
          </a:stretch>
        </p:blipFill>
        <p:spPr>
          <a:xfrm>
            <a:off x="612648" y="3072384"/>
            <a:ext cx="146304" cy="146304"/>
          </a:xfrm>
          <a:prstGeom prst="rect">
            <a:avLst/>
          </a:prstGeom>
        </p:spPr>
      </p:pic>
      <p:sp>
        <p:nvSpPr>
          <p:cNvPr id="7" name="bullet 1"/>
          <p:cNvSpPr txBox="1"/>
          <p:nvPr/>
        </p:nvSpPr>
        <p:spPr>
          <a:xfrm>
            <a:off x="960120" y="2953512"/>
            <a:ext cx="3383280" cy="566928"/>
          </a:xfrm>
          <a:prstGeom prst="rect">
            <a:avLst/>
          </a:prstGeom>
          <a:noFill/>
          <a:ln/>
        </p:spPr>
        <p:txBody>
          <a:bodyPr wrap="square" lIns="0" tIns="0" rIns="0" bIns="0" rtlCol="0" anchor="t"/>
          <a:lstStyle/>
          <a:p>
            <a:pPr indent="0" marL="0">
              <a:buNone/>
            </a:pPr>
            <a:r>
              <a:rPr lang="en-US" sz="1400" dirty="0">
                <a:solidFill>
                  <a:schemeClr val="tx1"/>
                </a:solidFill>
              </a:rPr>
              <a:t>Tag, serial, model, purchase date and cost</a:t>
            </a:r>
            <a:endParaRPr lang="en-US" sz="1400" dirty="0"/>
          </a:p>
        </p:txBody>
      </p:sp>
      <p:sp>
        <p:nvSpPr>
          <p:cNvPr id="8" name="bullet 2 dot"/>
          <p:cNvSpPr/>
          <p:nvPr/>
        </p:nvSpPr>
        <p:spPr>
          <a:xfrm>
            <a:off x="548640" y="3630168"/>
            <a:ext cx="274320" cy="274320"/>
          </a:xfrm>
          <a:prstGeom prst="ellipse">
            <a:avLst/>
          </a:prstGeom>
          <a:solidFill>
            <a:schemeClr val="accent1"/>
          </a:solidFill>
          <a:ln w="12700">
            <a:solidFill>
              <a:schemeClr val="accent1"/>
            </a:solidFill>
            <a:prstDash val="solid"/>
          </a:ln>
        </p:spPr>
      </p:sp>
      <p:pic>
        <p:nvPicPr>
          <p:cNvPr id="9" name="bullet 2 tick" descr="preencoded.png">    </p:cNvPr>
          <p:cNvPicPr>
            <a:picLocks noChangeAspect="1"/>
          </p:cNvPicPr>
          <p:nvPr/>
        </p:nvPicPr>
        <p:blipFill>
          <a:blip r:embed="rId2"/>
          <a:stretch>
            <a:fillRect/>
          </a:stretch>
        </p:blipFill>
        <p:spPr>
          <a:xfrm>
            <a:off x="612648" y="3694176"/>
            <a:ext cx="146304" cy="146304"/>
          </a:xfrm>
          <a:prstGeom prst="rect">
            <a:avLst/>
          </a:prstGeom>
        </p:spPr>
      </p:pic>
      <p:sp>
        <p:nvSpPr>
          <p:cNvPr id="10" name="bullet 2"/>
          <p:cNvSpPr txBox="1"/>
          <p:nvPr/>
        </p:nvSpPr>
        <p:spPr>
          <a:xfrm>
            <a:off x="960120" y="3575304"/>
            <a:ext cx="3383280" cy="566928"/>
          </a:xfrm>
          <a:prstGeom prst="rect">
            <a:avLst/>
          </a:prstGeom>
          <a:noFill/>
          <a:ln/>
        </p:spPr>
        <p:txBody>
          <a:bodyPr wrap="square" lIns="0" tIns="0" rIns="0" bIns="0" rtlCol="0" anchor="t"/>
          <a:lstStyle/>
          <a:p>
            <a:pPr indent="0" marL="0">
              <a:buNone/>
            </a:pPr>
            <a:r>
              <a:rPr lang="en-US" sz="1400" dirty="0">
                <a:solidFill>
                  <a:schemeClr val="tx1"/>
                </a:solidFill>
              </a:rPr>
              <a:t>Hand over and return with the condition</a:t>
            </a:r>
            <a:endParaRPr lang="en-US" sz="1400" dirty="0"/>
          </a:p>
        </p:txBody>
      </p:sp>
      <p:sp>
        <p:nvSpPr>
          <p:cNvPr id="11" name="bullet 3 dot"/>
          <p:cNvSpPr/>
          <p:nvPr/>
        </p:nvSpPr>
        <p:spPr>
          <a:xfrm>
            <a:off x="548640" y="4251960"/>
            <a:ext cx="274320" cy="274320"/>
          </a:xfrm>
          <a:prstGeom prst="ellipse">
            <a:avLst/>
          </a:prstGeom>
          <a:solidFill>
            <a:schemeClr val="accent1"/>
          </a:solidFill>
          <a:ln w="12700">
            <a:solidFill>
              <a:schemeClr val="accent1"/>
            </a:solidFill>
            <a:prstDash val="solid"/>
          </a:ln>
        </p:spPr>
      </p:sp>
      <p:pic>
        <p:nvPicPr>
          <p:cNvPr id="12" name="bullet 3 tick" descr="preencoded.png">    </p:cNvPr>
          <p:cNvPicPr>
            <a:picLocks noChangeAspect="1"/>
          </p:cNvPicPr>
          <p:nvPr/>
        </p:nvPicPr>
        <p:blipFill>
          <a:blip r:embed="rId3"/>
          <a:stretch>
            <a:fillRect/>
          </a:stretch>
        </p:blipFill>
        <p:spPr>
          <a:xfrm>
            <a:off x="612648" y="4315968"/>
            <a:ext cx="146304" cy="146304"/>
          </a:xfrm>
          <a:prstGeom prst="rect">
            <a:avLst/>
          </a:prstGeom>
        </p:spPr>
      </p:pic>
      <p:sp>
        <p:nvSpPr>
          <p:cNvPr id="13" name="bullet 3"/>
          <p:cNvSpPr txBox="1"/>
          <p:nvPr/>
        </p:nvSpPr>
        <p:spPr>
          <a:xfrm>
            <a:off x="960120" y="4197096"/>
            <a:ext cx="3383280" cy="566928"/>
          </a:xfrm>
          <a:prstGeom prst="rect">
            <a:avLst/>
          </a:prstGeom>
          <a:noFill/>
          <a:ln/>
        </p:spPr>
        <p:txBody>
          <a:bodyPr wrap="square" lIns="0" tIns="0" rIns="0" bIns="0" rtlCol="0" anchor="t"/>
          <a:lstStyle/>
          <a:p>
            <a:pPr indent="0" marL="0">
              <a:buNone/>
            </a:pPr>
            <a:r>
              <a:rPr lang="en-US" sz="1400" dirty="0">
                <a:solidFill>
                  <a:schemeClr val="tx1"/>
                </a:solidFill>
              </a:rPr>
              <a:t>Full history of who had each asset</a:t>
            </a:r>
            <a:endParaRPr lang="en-US" sz="1400" dirty="0"/>
          </a:p>
        </p:txBody>
      </p:sp>
      <p:sp>
        <p:nvSpPr>
          <p:cNvPr id="14" name="bullet 4 dot"/>
          <p:cNvSpPr/>
          <p:nvPr/>
        </p:nvSpPr>
        <p:spPr>
          <a:xfrm>
            <a:off x="548640" y="4873752"/>
            <a:ext cx="274320" cy="274320"/>
          </a:xfrm>
          <a:prstGeom prst="ellipse">
            <a:avLst/>
          </a:prstGeom>
          <a:solidFill>
            <a:schemeClr val="accent1"/>
          </a:solidFill>
          <a:ln w="12700">
            <a:solidFill>
              <a:schemeClr val="accent1"/>
            </a:solidFill>
            <a:prstDash val="solid"/>
          </a:ln>
        </p:spPr>
      </p:sp>
      <p:pic>
        <p:nvPicPr>
          <p:cNvPr id="15" name="bullet 4 tick" descr="preencoded.png">    </p:cNvPr>
          <p:cNvPicPr>
            <a:picLocks noChangeAspect="1"/>
          </p:cNvPicPr>
          <p:nvPr/>
        </p:nvPicPr>
        <p:blipFill>
          <a:blip r:embed="rId4"/>
          <a:stretch>
            <a:fillRect/>
          </a:stretch>
        </p:blipFill>
        <p:spPr>
          <a:xfrm>
            <a:off x="612648" y="4937760"/>
            <a:ext cx="146304" cy="146304"/>
          </a:xfrm>
          <a:prstGeom prst="rect">
            <a:avLst/>
          </a:prstGeom>
        </p:spPr>
      </p:pic>
      <p:sp>
        <p:nvSpPr>
          <p:cNvPr id="16" name="bullet 4"/>
          <p:cNvSpPr txBox="1"/>
          <p:nvPr/>
        </p:nvSpPr>
        <p:spPr>
          <a:xfrm>
            <a:off x="960120" y="4818888"/>
            <a:ext cx="3383280" cy="566928"/>
          </a:xfrm>
          <a:prstGeom prst="rect">
            <a:avLst/>
          </a:prstGeom>
          <a:noFill/>
          <a:ln/>
        </p:spPr>
        <p:txBody>
          <a:bodyPr wrap="square" lIns="0" tIns="0" rIns="0" bIns="0" rtlCol="0" anchor="t"/>
          <a:lstStyle/>
          <a:p>
            <a:pPr indent="0" marL="0">
              <a:buNone/>
            </a:pPr>
            <a:r>
              <a:rPr lang="en-US" sz="1400" dirty="0">
                <a:solidFill>
                  <a:schemeClr val="tx1"/>
                </a:solidFill>
              </a:rPr>
              <a:t>Unreturned assets shown in offboarding</a:t>
            </a:r>
            <a:endParaRPr lang="en-US" sz="1400" dirty="0"/>
          </a:p>
        </p:txBody>
      </p:sp>
      <p:sp>
        <p:nvSpPr>
          <p:cNvPr id="17" name="assets frame"/>
          <p:cNvSpPr/>
          <p:nvPr/>
        </p:nvSpPr>
        <p:spPr>
          <a:xfrm>
            <a:off x="4663440" y="1371600"/>
            <a:ext cx="7040880" cy="4469130"/>
          </a:xfrm>
          <a:prstGeom prst="roundRect">
            <a:avLst>
              <a:gd name="adj" fmla="val 2455"/>
            </a:avLst>
          </a:prstGeom>
          <a:solidFill>
            <a:schemeClr val="bg2"/>
          </a:solidFill>
          <a:ln w="9525">
            <a:solidFill>
              <a:srgbClr val="E2E4F3"/>
            </a:solidFill>
            <a:prstDash val="solid"/>
          </a:ln>
          <a:effectLst>
            <a:outerShdw sx="100000" sy="100000" kx="0" ky="0" algn="bl" rotWithShape="0" blurRad="177800" dist="50800" dir="5400000">
              <a:srgbClr val="1E2470">
                <a:alpha val="18000"/>
              </a:srgbClr>
            </a:outerShdw>
          </a:effectLst>
        </p:spPr>
      </p:sp>
      <p:pic>
        <p:nvPicPr>
          <p:cNvPr id="18" name="assets screenshot" descr="Asset register with laptops, phones, SIM cards and vehicles">    </p:cNvPr>
          <p:cNvPicPr>
            <a:picLocks noChangeAspect="1"/>
          </p:cNvPicPr>
          <p:nvPr/>
        </p:nvPicPr>
        <p:blipFill>
          <a:blip r:embed="rId5"/>
          <a:stretch>
            <a:fillRect/>
          </a:stretch>
        </p:blipFill>
        <p:spPr>
          <a:xfrm>
            <a:off x="4754880" y="1463040"/>
            <a:ext cx="6858000" cy="4286250"/>
          </a:xfrm>
          <a:prstGeom prst="rect">
            <a:avLst/>
          </a:prstGeom>
        </p:spPr>
      </p:pic>
      <p:sp>
        <p:nvSpPr>
          <p:cNvPr id="25" name="Slide Number Placeholder 0"/>
          <p:cNvSpPr>
            <a:spLocks noGrp="1"/>
          </p:cNvSpPr>
          <p:nvPr>
            <p:ph type="sldNum" sz="quarter" idx="4294967295"/>
          </p:nvPr>
        </p:nvSpPr>
        <p:spPr>
          <a:xfrm>
            <a:off x="11155680" y="6336792"/>
            <a:ext cx="502920" cy="292608"/>
          </a:xfrm>
          <a:prstGeom prst="rect">
            <a:avLst/>
          </a:prstGeom>
          <a:extLst>
            <a:ext uri="{C572A759-6A51-4108-AA02-DFA0A04FC94B}">
              <ma14:wrappingTextBoxFlag xmlns:ma14="http://schemas.microsoft.com/office/mac/drawingml/2011/main" val="0"/>
            </a:ext>
          </a:extLst>
        </p:spPr>
        <p:txBody>
          <a:bodyPr/>
          <a:lstStyle>
            <a:lvl1pPr>
              <a:defRPr sz="1000">
                <a:solidFill>
                  <a:srgbClr val="6B6F8E"/>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685800"/>
          </a:xfrm>
          <a:prstGeom prst="rect">
            <a:avLst/>
          </a:prstGeom>
          <a:noFill/>
          <a:ln/>
        </p:spPr>
        <p:txBody>
          <a:bodyPr wrap="square" lIns="0" tIns="0" rIns="0" bIns="0" rtlCol="0" anchor="ctr"/>
          <a:lstStyle/>
          <a:p>
            <a:pPr algn="l" indent="0" marL="0">
              <a:buNone/>
            </a:pPr>
            <a:r>
              <a:rPr lang="en-US" sz="3200" b="1" dirty="0">
                <a:solidFill>
                  <a:schemeClr val="tx1"/>
                </a:solidFill>
              </a:rPr>
              <a:t>Onboarding and offboarding checklists</a:t>
            </a:r>
            <a:endParaRPr lang="en-US" sz="3200" dirty="0"/>
          </a:p>
        </p:txBody>
      </p:sp>
      <p:sp>
        <p:nvSpPr>
          <p:cNvPr id="3" name="eyebrow"/>
          <p:cNvSpPr txBox="1"/>
          <p:nvPr/>
        </p:nvSpPr>
        <p:spPr>
          <a:xfrm>
            <a:off x="7818120" y="1417320"/>
            <a:ext cx="3794760" cy="274320"/>
          </a:xfrm>
          <a:prstGeom prst="rect">
            <a:avLst/>
          </a:prstGeom>
          <a:noFill/>
          <a:ln/>
        </p:spPr>
        <p:txBody>
          <a:bodyPr wrap="square" lIns="0" tIns="0" rIns="0" bIns="0" rtlCol="0" anchor="ctr"/>
          <a:lstStyle/>
          <a:p>
            <a:pPr indent="0" marL="0">
              <a:buNone/>
            </a:pPr>
            <a:r>
              <a:rPr lang="en-US" sz="1200" b="1" spc="200" kern="0" dirty="0">
                <a:solidFill>
                  <a:schemeClr val="accent1"/>
                </a:solidFill>
              </a:rPr>
              <a:t>ON/OFFBOARDING</a:t>
            </a:r>
            <a:endParaRPr lang="en-US" sz="1200" dirty="0"/>
          </a:p>
        </p:txBody>
      </p:sp>
      <p:sp>
        <p:nvSpPr>
          <p:cNvPr id="4" name="lead"/>
          <p:cNvSpPr txBox="1"/>
          <p:nvPr/>
        </p:nvSpPr>
        <p:spPr>
          <a:xfrm>
            <a:off x="7818120" y="1737360"/>
            <a:ext cx="3794760" cy="1051560"/>
          </a:xfrm>
          <a:prstGeom prst="rect">
            <a:avLst/>
          </a:prstGeom>
          <a:noFill/>
          <a:ln/>
        </p:spPr>
        <p:txBody>
          <a:bodyPr wrap="square" lIns="0" tIns="0" rIns="0" bIns="0" rtlCol="0" anchor="t"/>
          <a:lstStyle/>
          <a:p>
            <a:pPr indent="0" marL="0">
              <a:buNone/>
            </a:pPr>
            <a:r>
              <a:rPr lang="en-US" sz="1800" dirty="0">
                <a:solidFill>
                  <a:schemeClr val="tx1"/>
                </a:solidFill>
              </a:rPr>
              <a:t>Every step for a joiner or a leaver — with an owner and a due date — so nothing is missed.</a:t>
            </a:r>
            <a:endParaRPr lang="en-US" sz="1800" dirty="0"/>
          </a:p>
        </p:txBody>
      </p:sp>
      <p:sp>
        <p:nvSpPr>
          <p:cNvPr id="5" name="bullet 1 dot"/>
          <p:cNvSpPr/>
          <p:nvPr/>
        </p:nvSpPr>
        <p:spPr>
          <a:xfrm>
            <a:off x="7818120" y="3008376"/>
            <a:ext cx="274320" cy="274320"/>
          </a:xfrm>
          <a:prstGeom prst="ellipse">
            <a:avLst/>
          </a:prstGeom>
          <a:solidFill>
            <a:schemeClr val="accent1"/>
          </a:solidFill>
          <a:ln w="12700">
            <a:solidFill>
              <a:schemeClr val="accent1"/>
            </a:solidFill>
            <a:prstDash val="solid"/>
          </a:ln>
        </p:spPr>
      </p:sp>
      <p:pic>
        <p:nvPicPr>
          <p:cNvPr id="6" name="bullet 1 tick" descr="preencoded.png">    </p:cNvPr>
          <p:cNvPicPr>
            <a:picLocks noChangeAspect="1"/>
          </p:cNvPicPr>
          <p:nvPr/>
        </p:nvPicPr>
        <p:blipFill>
          <a:blip r:embed="rId1"/>
          <a:stretch>
            <a:fillRect/>
          </a:stretch>
        </p:blipFill>
        <p:spPr>
          <a:xfrm>
            <a:off x="7882128" y="3072384"/>
            <a:ext cx="146304" cy="146304"/>
          </a:xfrm>
          <a:prstGeom prst="rect">
            <a:avLst/>
          </a:prstGeom>
        </p:spPr>
      </p:pic>
      <p:sp>
        <p:nvSpPr>
          <p:cNvPr id="7" name="bullet 1"/>
          <p:cNvSpPr txBox="1"/>
          <p:nvPr/>
        </p:nvSpPr>
        <p:spPr>
          <a:xfrm>
            <a:off x="8229600" y="2953512"/>
            <a:ext cx="3383280" cy="566928"/>
          </a:xfrm>
          <a:prstGeom prst="rect">
            <a:avLst/>
          </a:prstGeom>
          <a:noFill/>
          <a:ln/>
        </p:spPr>
        <p:txBody>
          <a:bodyPr wrap="square" lIns="0" tIns="0" rIns="0" bIns="0" rtlCol="0" anchor="t"/>
          <a:lstStyle/>
          <a:p>
            <a:pPr indent="0" marL="0">
              <a:buNone/>
            </a:pPr>
            <a:r>
              <a:rPr lang="en-US" sz="1400" dirty="0">
                <a:solidFill>
                  <a:schemeClr val="tx1"/>
                </a:solidFill>
              </a:rPr>
              <a:t>UAE starter steps: visa, medical, Emirates ID, MOHRE</a:t>
            </a:r>
            <a:endParaRPr lang="en-US" sz="1400" dirty="0"/>
          </a:p>
        </p:txBody>
      </p:sp>
      <p:sp>
        <p:nvSpPr>
          <p:cNvPr id="8" name="bullet 2 dot"/>
          <p:cNvSpPr/>
          <p:nvPr/>
        </p:nvSpPr>
        <p:spPr>
          <a:xfrm>
            <a:off x="7818120" y="3630168"/>
            <a:ext cx="274320" cy="274320"/>
          </a:xfrm>
          <a:prstGeom prst="ellipse">
            <a:avLst/>
          </a:prstGeom>
          <a:solidFill>
            <a:schemeClr val="accent1"/>
          </a:solidFill>
          <a:ln w="12700">
            <a:solidFill>
              <a:schemeClr val="accent1"/>
            </a:solidFill>
            <a:prstDash val="solid"/>
          </a:ln>
        </p:spPr>
      </p:sp>
      <p:pic>
        <p:nvPicPr>
          <p:cNvPr id="9" name="bullet 2 tick" descr="preencoded.png">    </p:cNvPr>
          <p:cNvPicPr>
            <a:picLocks noChangeAspect="1"/>
          </p:cNvPicPr>
          <p:nvPr/>
        </p:nvPicPr>
        <p:blipFill>
          <a:blip r:embed="rId2"/>
          <a:stretch>
            <a:fillRect/>
          </a:stretch>
        </p:blipFill>
        <p:spPr>
          <a:xfrm>
            <a:off x="7882128" y="3694176"/>
            <a:ext cx="146304" cy="146304"/>
          </a:xfrm>
          <a:prstGeom prst="rect">
            <a:avLst/>
          </a:prstGeom>
        </p:spPr>
      </p:pic>
      <p:sp>
        <p:nvSpPr>
          <p:cNvPr id="10" name="bullet 2"/>
          <p:cNvSpPr txBox="1"/>
          <p:nvPr/>
        </p:nvSpPr>
        <p:spPr>
          <a:xfrm>
            <a:off x="8229600" y="3575304"/>
            <a:ext cx="3383280" cy="566928"/>
          </a:xfrm>
          <a:prstGeom prst="rect">
            <a:avLst/>
          </a:prstGeom>
          <a:noFill/>
          <a:ln/>
        </p:spPr>
        <p:txBody>
          <a:bodyPr wrap="square" lIns="0" tIns="0" rIns="0" bIns="0" rtlCol="0" anchor="t"/>
          <a:lstStyle/>
          <a:p>
            <a:pPr indent="0" marL="0">
              <a:buNone/>
            </a:pPr>
            <a:r>
              <a:rPr lang="en-US" sz="1400" dirty="0">
                <a:solidFill>
                  <a:schemeClr val="tx1"/>
                </a:solidFill>
              </a:rPr>
              <a:t>Owners: HR, the employee or their manager</a:t>
            </a:r>
            <a:endParaRPr lang="en-US" sz="1400" dirty="0"/>
          </a:p>
        </p:txBody>
      </p:sp>
      <p:sp>
        <p:nvSpPr>
          <p:cNvPr id="11" name="bullet 3 dot"/>
          <p:cNvSpPr/>
          <p:nvPr/>
        </p:nvSpPr>
        <p:spPr>
          <a:xfrm>
            <a:off x="7818120" y="4251960"/>
            <a:ext cx="274320" cy="274320"/>
          </a:xfrm>
          <a:prstGeom prst="ellipse">
            <a:avLst/>
          </a:prstGeom>
          <a:solidFill>
            <a:schemeClr val="accent1"/>
          </a:solidFill>
          <a:ln w="12700">
            <a:solidFill>
              <a:schemeClr val="accent1"/>
            </a:solidFill>
            <a:prstDash val="solid"/>
          </a:ln>
        </p:spPr>
      </p:sp>
      <p:pic>
        <p:nvPicPr>
          <p:cNvPr id="12" name="bullet 3 tick" descr="preencoded.png">    </p:cNvPr>
          <p:cNvPicPr>
            <a:picLocks noChangeAspect="1"/>
          </p:cNvPicPr>
          <p:nvPr/>
        </p:nvPicPr>
        <p:blipFill>
          <a:blip r:embed="rId3"/>
          <a:stretch>
            <a:fillRect/>
          </a:stretch>
        </p:blipFill>
        <p:spPr>
          <a:xfrm>
            <a:off x="7882128" y="4315968"/>
            <a:ext cx="146304" cy="146304"/>
          </a:xfrm>
          <a:prstGeom prst="rect">
            <a:avLst/>
          </a:prstGeom>
        </p:spPr>
      </p:pic>
      <p:sp>
        <p:nvSpPr>
          <p:cNvPr id="13" name="bullet 3"/>
          <p:cNvSpPr txBox="1"/>
          <p:nvPr/>
        </p:nvSpPr>
        <p:spPr>
          <a:xfrm>
            <a:off x="8229600" y="4197096"/>
            <a:ext cx="3383280" cy="566928"/>
          </a:xfrm>
          <a:prstGeom prst="rect">
            <a:avLst/>
          </a:prstGeom>
          <a:noFill/>
          <a:ln/>
        </p:spPr>
        <p:txBody>
          <a:bodyPr wrap="square" lIns="0" tIns="0" rIns="0" bIns="0" rtlCol="0" anchor="t"/>
          <a:lstStyle/>
          <a:p>
            <a:pPr indent="0" marL="0">
              <a:buNone/>
            </a:pPr>
            <a:r>
              <a:rPr lang="en-US" sz="1400" dirty="0">
                <a:solidFill>
                  <a:schemeClr val="tx1"/>
                </a:solidFill>
              </a:rPr>
              <a:t>Starts automatically for new staff and leavers</a:t>
            </a:r>
            <a:endParaRPr lang="en-US" sz="1400" dirty="0"/>
          </a:p>
        </p:txBody>
      </p:sp>
      <p:sp>
        <p:nvSpPr>
          <p:cNvPr id="14" name="bullet 4 dot"/>
          <p:cNvSpPr/>
          <p:nvPr/>
        </p:nvSpPr>
        <p:spPr>
          <a:xfrm>
            <a:off x="7818120" y="4873752"/>
            <a:ext cx="274320" cy="274320"/>
          </a:xfrm>
          <a:prstGeom prst="ellipse">
            <a:avLst/>
          </a:prstGeom>
          <a:solidFill>
            <a:schemeClr val="accent1"/>
          </a:solidFill>
          <a:ln w="12700">
            <a:solidFill>
              <a:schemeClr val="accent1"/>
            </a:solidFill>
            <a:prstDash val="solid"/>
          </a:ln>
        </p:spPr>
      </p:sp>
      <p:pic>
        <p:nvPicPr>
          <p:cNvPr id="15" name="bullet 4 tick" descr="preencoded.png">    </p:cNvPr>
          <p:cNvPicPr>
            <a:picLocks noChangeAspect="1"/>
          </p:cNvPicPr>
          <p:nvPr/>
        </p:nvPicPr>
        <p:blipFill>
          <a:blip r:embed="rId4"/>
          <a:stretch>
            <a:fillRect/>
          </a:stretch>
        </p:blipFill>
        <p:spPr>
          <a:xfrm>
            <a:off x="7882128" y="4937760"/>
            <a:ext cx="146304" cy="146304"/>
          </a:xfrm>
          <a:prstGeom prst="rect">
            <a:avLst/>
          </a:prstGeom>
        </p:spPr>
      </p:pic>
      <p:sp>
        <p:nvSpPr>
          <p:cNvPr id="16" name="bullet 4"/>
          <p:cNvSpPr txBox="1"/>
          <p:nvPr/>
        </p:nvSpPr>
        <p:spPr>
          <a:xfrm>
            <a:off x="8229600" y="4818888"/>
            <a:ext cx="3383280" cy="566928"/>
          </a:xfrm>
          <a:prstGeom prst="rect">
            <a:avLst/>
          </a:prstGeom>
          <a:noFill/>
          <a:ln/>
        </p:spPr>
        <p:txBody>
          <a:bodyPr wrap="square" lIns="0" tIns="0" rIns="0" bIns="0" rtlCol="0" anchor="t"/>
          <a:lstStyle/>
          <a:p>
            <a:pPr indent="0" marL="0">
              <a:buNone/>
            </a:pPr>
            <a:r>
              <a:rPr lang="en-US" sz="1400" dirty="0">
                <a:solidFill>
                  <a:schemeClr val="tx1"/>
                </a:solidFill>
              </a:rPr>
              <a:t>Employees tick their own steps in the app</a:t>
            </a:r>
            <a:endParaRPr lang="en-US" sz="1400" dirty="0"/>
          </a:p>
        </p:txBody>
      </p:sp>
      <p:sp>
        <p:nvSpPr>
          <p:cNvPr id="17" name="onboarding frame"/>
          <p:cNvSpPr/>
          <p:nvPr/>
        </p:nvSpPr>
        <p:spPr>
          <a:xfrm>
            <a:off x="457200" y="1371600"/>
            <a:ext cx="7040880" cy="4469130"/>
          </a:xfrm>
          <a:prstGeom prst="roundRect">
            <a:avLst>
              <a:gd name="adj" fmla="val 2455"/>
            </a:avLst>
          </a:prstGeom>
          <a:solidFill>
            <a:schemeClr val="bg2"/>
          </a:solidFill>
          <a:ln w="9525">
            <a:solidFill>
              <a:srgbClr val="E2E4F3"/>
            </a:solidFill>
            <a:prstDash val="solid"/>
          </a:ln>
          <a:effectLst>
            <a:outerShdw sx="100000" sy="100000" kx="0" ky="0" algn="bl" rotWithShape="0" blurRad="177800" dist="50800" dir="5400000">
              <a:srgbClr val="1E2470">
                <a:alpha val="18000"/>
              </a:srgbClr>
            </a:outerShdw>
          </a:effectLst>
        </p:spPr>
      </p:sp>
      <p:pic>
        <p:nvPicPr>
          <p:cNvPr id="18" name="onboarding screenshot" descr="Onboarding checklist with tasks, owners and due dates">    </p:cNvPr>
          <p:cNvPicPr>
            <a:picLocks noChangeAspect="1"/>
          </p:cNvPicPr>
          <p:nvPr/>
        </p:nvPicPr>
        <p:blipFill>
          <a:blip r:embed="rId5"/>
          <a:stretch>
            <a:fillRect/>
          </a:stretch>
        </p:blipFill>
        <p:spPr>
          <a:xfrm>
            <a:off x="548640" y="1463040"/>
            <a:ext cx="6858000" cy="4286250"/>
          </a:xfrm>
          <a:prstGeom prst="rect">
            <a:avLst/>
          </a:prstGeom>
        </p:spPr>
      </p:pic>
      <p:sp>
        <p:nvSpPr>
          <p:cNvPr id="25" name="Slide Number Placeholder 0"/>
          <p:cNvSpPr>
            <a:spLocks noGrp="1"/>
          </p:cNvSpPr>
          <p:nvPr>
            <p:ph type="sldNum" sz="quarter" idx="4294967295"/>
          </p:nvPr>
        </p:nvSpPr>
        <p:spPr>
          <a:xfrm>
            <a:off x="11155680" y="6336792"/>
            <a:ext cx="502920" cy="292608"/>
          </a:xfrm>
          <a:prstGeom prst="rect">
            <a:avLst/>
          </a:prstGeom>
          <a:extLst>
            <a:ext uri="{C572A759-6A51-4108-AA02-DFA0A04FC94B}">
              <ma14:wrappingTextBoxFlag xmlns:ma14="http://schemas.microsoft.com/office/mac/drawingml/2011/main" val="0"/>
            </a:ext>
          </a:extLst>
        </p:spPr>
        <p:txBody>
          <a:bodyPr/>
          <a:lstStyle>
            <a:lvl1pPr>
              <a:defRPr sz="1000">
                <a:solidFill>
                  <a:srgbClr val="6B6F8E"/>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685800"/>
          </a:xfrm>
          <a:prstGeom prst="rect">
            <a:avLst/>
          </a:prstGeom>
          <a:noFill/>
          <a:ln/>
        </p:spPr>
        <p:txBody>
          <a:bodyPr wrap="square" lIns="0" tIns="0" rIns="0" bIns="0" rtlCol="0" anchor="ctr"/>
          <a:lstStyle/>
          <a:p>
            <a:pPr algn="l" indent="0" marL="0">
              <a:buNone/>
            </a:pPr>
            <a:r>
              <a:rPr lang="en-US" sz="3200" b="1" dirty="0">
                <a:solidFill>
                  <a:schemeClr val="tx1"/>
                </a:solidFill>
              </a:rPr>
              <a:t>From job opening to hired</a:t>
            </a:r>
            <a:endParaRPr lang="en-US" sz="3200" dirty="0"/>
          </a:p>
        </p:txBody>
      </p:sp>
      <p:sp>
        <p:nvSpPr>
          <p:cNvPr id="3" name="eyebrow"/>
          <p:cNvSpPr txBox="1"/>
          <p:nvPr/>
        </p:nvSpPr>
        <p:spPr>
          <a:xfrm>
            <a:off x="548640" y="1417320"/>
            <a:ext cx="3794760" cy="274320"/>
          </a:xfrm>
          <a:prstGeom prst="rect">
            <a:avLst/>
          </a:prstGeom>
          <a:noFill/>
          <a:ln/>
        </p:spPr>
        <p:txBody>
          <a:bodyPr wrap="square" lIns="0" tIns="0" rIns="0" bIns="0" rtlCol="0" anchor="ctr"/>
          <a:lstStyle/>
          <a:p>
            <a:pPr indent="0" marL="0">
              <a:buNone/>
            </a:pPr>
            <a:r>
              <a:rPr lang="en-US" sz="1200" b="1" spc="200" kern="0" dirty="0">
                <a:solidFill>
                  <a:schemeClr val="accent1"/>
                </a:solidFill>
              </a:rPr>
              <a:t>RECRUITMENT</a:t>
            </a:r>
            <a:endParaRPr lang="en-US" sz="1200" dirty="0"/>
          </a:p>
        </p:txBody>
      </p:sp>
      <p:sp>
        <p:nvSpPr>
          <p:cNvPr id="4" name="lead"/>
          <p:cNvSpPr txBox="1"/>
          <p:nvPr/>
        </p:nvSpPr>
        <p:spPr>
          <a:xfrm>
            <a:off x="548640" y="1737360"/>
            <a:ext cx="3794760" cy="1051560"/>
          </a:xfrm>
          <a:prstGeom prst="rect">
            <a:avLst/>
          </a:prstGeom>
          <a:noFill/>
          <a:ln/>
        </p:spPr>
        <p:txBody>
          <a:bodyPr wrap="square" lIns="0" tIns="0" rIns="0" bIns="0" rtlCol="0" anchor="t"/>
          <a:lstStyle/>
          <a:p>
            <a:pPr indent="0" marL="0">
              <a:buNone/>
            </a:pPr>
            <a:r>
              <a:rPr lang="en-US" sz="1800" dirty="0">
                <a:solidFill>
                  <a:schemeClr val="tx1"/>
                </a:solidFill>
              </a:rPr>
              <a:t>Post openings, add candidates with their CV and move them through a drag-and-drop pipeline.</a:t>
            </a:r>
            <a:endParaRPr lang="en-US" sz="1800" dirty="0"/>
          </a:p>
        </p:txBody>
      </p:sp>
      <p:sp>
        <p:nvSpPr>
          <p:cNvPr id="5" name="bullet 1 dot"/>
          <p:cNvSpPr/>
          <p:nvPr/>
        </p:nvSpPr>
        <p:spPr>
          <a:xfrm>
            <a:off x="548640" y="3008376"/>
            <a:ext cx="274320" cy="274320"/>
          </a:xfrm>
          <a:prstGeom prst="ellipse">
            <a:avLst/>
          </a:prstGeom>
          <a:solidFill>
            <a:schemeClr val="accent1"/>
          </a:solidFill>
          <a:ln w="12700">
            <a:solidFill>
              <a:schemeClr val="accent1"/>
            </a:solidFill>
            <a:prstDash val="solid"/>
          </a:ln>
        </p:spPr>
      </p:sp>
      <p:pic>
        <p:nvPicPr>
          <p:cNvPr id="6" name="bullet 1 tick" descr="preencoded.png">    </p:cNvPr>
          <p:cNvPicPr>
            <a:picLocks noChangeAspect="1"/>
          </p:cNvPicPr>
          <p:nvPr/>
        </p:nvPicPr>
        <p:blipFill>
          <a:blip r:embed="rId1"/>
          <a:stretch>
            <a:fillRect/>
          </a:stretch>
        </p:blipFill>
        <p:spPr>
          <a:xfrm>
            <a:off x="612648" y="3072384"/>
            <a:ext cx="146304" cy="146304"/>
          </a:xfrm>
          <a:prstGeom prst="rect">
            <a:avLst/>
          </a:prstGeom>
        </p:spPr>
      </p:pic>
      <p:sp>
        <p:nvSpPr>
          <p:cNvPr id="7" name="bullet 1"/>
          <p:cNvSpPr txBox="1"/>
          <p:nvPr/>
        </p:nvSpPr>
        <p:spPr>
          <a:xfrm>
            <a:off x="960120" y="2953512"/>
            <a:ext cx="3383280" cy="566928"/>
          </a:xfrm>
          <a:prstGeom prst="rect">
            <a:avLst/>
          </a:prstGeom>
          <a:noFill/>
          <a:ln/>
        </p:spPr>
        <p:txBody>
          <a:bodyPr wrap="square" lIns="0" tIns="0" rIns="0" bIns="0" rtlCol="0" anchor="t"/>
          <a:lstStyle/>
          <a:p>
            <a:pPr indent="0" marL="0">
              <a:buNone/>
            </a:pPr>
            <a:r>
              <a:rPr lang="en-US" sz="1400" dirty="0">
                <a:solidFill>
                  <a:schemeClr val="tx1"/>
                </a:solidFill>
              </a:rPr>
              <a:t>Applied → Screening → Interview → Offer → Hired</a:t>
            </a:r>
            <a:endParaRPr lang="en-US" sz="1400" dirty="0"/>
          </a:p>
        </p:txBody>
      </p:sp>
      <p:sp>
        <p:nvSpPr>
          <p:cNvPr id="8" name="bullet 2 dot"/>
          <p:cNvSpPr/>
          <p:nvPr/>
        </p:nvSpPr>
        <p:spPr>
          <a:xfrm>
            <a:off x="548640" y="3630168"/>
            <a:ext cx="274320" cy="274320"/>
          </a:xfrm>
          <a:prstGeom prst="ellipse">
            <a:avLst/>
          </a:prstGeom>
          <a:solidFill>
            <a:schemeClr val="accent1"/>
          </a:solidFill>
          <a:ln w="12700">
            <a:solidFill>
              <a:schemeClr val="accent1"/>
            </a:solidFill>
            <a:prstDash val="solid"/>
          </a:ln>
        </p:spPr>
      </p:sp>
      <p:pic>
        <p:nvPicPr>
          <p:cNvPr id="9" name="bullet 2 tick" descr="preencoded.png">    </p:cNvPr>
          <p:cNvPicPr>
            <a:picLocks noChangeAspect="1"/>
          </p:cNvPicPr>
          <p:nvPr/>
        </p:nvPicPr>
        <p:blipFill>
          <a:blip r:embed="rId2"/>
          <a:stretch>
            <a:fillRect/>
          </a:stretch>
        </p:blipFill>
        <p:spPr>
          <a:xfrm>
            <a:off x="612648" y="3694176"/>
            <a:ext cx="146304" cy="146304"/>
          </a:xfrm>
          <a:prstGeom prst="rect">
            <a:avLst/>
          </a:prstGeom>
        </p:spPr>
      </p:pic>
      <p:sp>
        <p:nvSpPr>
          <p:cNvPr id="10" name="bullet 2"/>
          <p:cNvSpPr txBox="1"/>
          <p:nvPr/>
        </p:nvSpPr>
        <p:spPr>
          <a:xfrm>
            <a:off x="960120" y="3575304"/>
            <a:ext cx="3383280" cy="566928"/>
          </a:xfrm>
          <a:prstGeom prst="rect">
            <a:avLst/>
          </a:prstGeom>
          <a:noFill/>
          <a:ln/>
        </p:spPr>
        <p:txBody>
          <a:bodyPr wrap="square" lIns="0" tIns="0" rIns="0" bIns="0" rtlCol="0" anchor="t"/>
          <a:lstStyle/>
          <a:p>
            <a:pPr indent="0" marL="0">
              <a:buNone/>
            </a:pPr>
            <a:r>
              <a:rPr lang="en-US" sz="1400" dirty="0">
                <a:solidFill>
                  <a:schemeClr val="tx1"/>
                </a:solidFill>
              </a:rPr>
              <a:t>Interviews in person, by phone or video</a:t>
            </a:r>
            <a:endParaRPr lang="en-US" sz="1400" dirty="0"/>
          </a:p>
        </p:txBody>
      </p:sp>
      <p:sp>
        <p:nvSpPr>
          <p:cNvPr id="11" name="bullet 3 dot"/>
          <p:cNvSpPr/>
          <p:nvPr/>
        </p:nvSpPr>
        <p:spPr>
          <a:xfrm>
            <a:off x="548640" y="4251960"/>
            <a:ext cx="274320" cy="274320"/>
          </a:xfrm>
          <a:prstGeom prst="ellipse">
            <a:avLst/>
          </a:prstGeom>
          <a:solidFill>
            <a:schemeClr val="accent1"/>
          </a:solidFill>
          <a:ln w="12700">
            <a:solidFill>
              <a:schemeClr val="accent1"/>
            </a:solidFill>
            <a:prstDash val="solid"/>
          </a:ln>
        </p:spPr>
      </p:sp>
      <p:pic>
        <p:nvPicPr>
          <p:cNvPr id="12" name="bullet 3 tick" descr="preencoded.png">    </p:cNvPr>
          <p:cNvPicPr>
            <a:picLocks noChangeAspect="1"/>
          </p:cNvPicPr>
          <p:nvPr/>
        </p:nvPicPr>
        <p:blipFill>
          <a:blip r:embed="rId3"/>
          <a:stretch>
            <a:fillRect/>
          </a:stretch>
        </p:blipFill>
        <p:spPr>
          <a:xfrm>
            <a:off x="612648" y="4315968"/>
            <a:ext cx="146304" cy="146304"/>
          </a:xfrm>
          <a:prstGeom prst="rect">
            <a:avLst/>
          </a:prstGeom>
        </p:spPr>
      </p:pic>
      <p:sp>
        <p:nvSpPr>
          <p:cNvPr id="13" name="bullet 3"/>
          <p:cNvSpPr txBox="1"/>
          <p:nvPr/>
        </p:nvSpPr>
        <p:spPr>
          <a:xfrm>
            <a:off x="960120" y="4197096"/>
            <a:ext cx="3383280" cy="566928"/>
          </a:xfrm>
          <a:prstGeom prst="rect">
            <a:avLst/>
          </a:prstGeom>
          <a:noFill/>
          <a:ln/>
        </p:spPr>
        <p:txBody>
          <a:bodyPr wrap="square" lIns="0" tIns="0" rIns="0" bIns="0" rtlCol="0" anchor="t"/>
          <a:lstStyle/>
          <a:p>
            <a:pPr indent="0" marL="0">
              <a:buNone/>
            </a:pPr>
            <a:r>
              <a:rPr lang="en-US" sz="1400" dirty="0">
                <a:solidFill>
                  <a:schemeClr val="tx1"/>
                </a:solidFill>
              </a:rPr>
              <a:t>Scorecards for skills, communication and fit</a:t>
            </a:r>
            <a:endParaRPr lang="en-US" sz="1400" dirty="0"/>
          </a:p>
        </p:txBody>
      </p:sp>
      <p:sp>
        <p:nvSpPr>
          <p:cNvPr id="14" name="bullet 4 dot"/>
          <p:cNvSpPr/>
          <p:nvPr/>
        </p:nvSpPr>
        <p:spPr>
          <a:xfrm>
            <a:off x="548640" y="4873752"/>
            <a:ext cx="274320" cy="274320"/>
          </a:xfrm>
          <a:prstGeom prst="ellipse">
            <a:avLst/>
          </a:prstGeom>
          <a:solidFill>
            <a:schemeClr val="accent1"/>
          </a:solidFill>
          <a:ln w="12700">
            <a:solidFill>
              <a:schemeClr val="accent1"/>
            </a:solidFill>
            <a:prstDash val="solid"/>
          </a:ln>
        </p:spPr>
      </p:sp>
      <p:pic>
        <p:nvPicPr>
          <p:cNvPr id="15" name="bullet 4 tick" descr="preencoded.png">    </p:cNvPr>
          <p:cNvPicPr>
            <a:picLocks noChangeAspect="1"/>
          </p:cNvPicPr>
          <p:nvPr/>
        </p:nvPicPr>
        <p:blipFill>
          <a:blip r:embed="rId4"/>
          <a:stretch>
            <a:fillRect/>
          </a:stretch>
        </p:blipFill>
        <p:spPr>
          <a:xfrm>
            <a:off x="612648" y="4937760"/>
            <a:ext cx="146304" cy="146304"/>
          </a:xfrm>
          <a:prstGeom prst="rect">
            <a:avLst/>
          </a:prstGeom>
        </p:spPr>
      </p:pic>
      <p:sp>
        <p:nvSpPr>
          <p:cNvPr id="16" name="bullet 4"/>
          <p:cNvSpPr txBox="1"/>
          <p:nvPr/>
        </p:nvSpPr>
        <p:spPr>
          <a:xfrm>
            <a:off x="960120" y="4818888"/>
            <a:ext cx="3383280" cy="566928"/>
          </a:xfrm>
          <a:prstGeom prst="rect">
            <a:avLst/>
          </a:prstGeom>
          <a:noFill/>
          <a:ln/>
        </p:spPr>
        <p:txBody>
          <a:bodyPr wrap="square" lIns="0" tIns="0" rIns="0" bIns="0" rtlCol="0" anchor="t"/>
          <a:lstStyle/>
          <a:p>
            <a:pPr indent="0" marL="0">
              <a:buNone/>
            </a:pPr>
            <a:r>
              <a:rPr lang="en-US" sz="1400" dirty="0">
                <a:solidFill>
                  <a:schemeClr val="tx1"/>
                </a:solidFill>
              </a:rPr>
              <a:t>Create the staff account from the hire</a:t>
            </a:r>
            <a:endParaRPr lang="en-US" sz="1400" dirty="0"/>
          </a:p>
        </p:txBody>
      </p:sp>
      <p:sp>
        <p:nvSpPr>
          <p:cNvPr id="17" name="recruitment frame"/>
          <p:cNvSpPr/>
          <p:nvPr/>
        </p:nvSpPr>
        <p:spPr>
          <a:xfrm>
            <a:off x="4663440" y="1371600"/>
            <a:ext cx="7040880" cy="4469130"/>
          </a:xfrm>
          <a:prstGeom prst="roundRect">
            <a:avLst>
              <a:gd name="adj" fmla="val 2455"/>
            </a:avLst>
          </a:prstGeom>
          <a:solidFill>
            <a:schemeClr val="bg2"/>
          </a:solidFill>
          <a:ln w="9525">
            <a:solidFill>
              <a:srgbClr val="E2E4F3"/>
            </a:solidFill>
            <a:prstDash val="solid"/>
          </a:ln>
          <a:effectLst>
            <a:outerShdw sx="100000" sy="100000" kx="0" ky="0" algn="bl" rotWithShape="0" blurRad="177800" dist="50800" dir="5400000">
              <a:srgbClr val="1E2470">
                <a:alpha val="18000"/>
              </a:srgbClr>
            </a:outerShdw>
          </a:effectLst>
        </p:spPr>
      </p:sp>
      <p:pic>
        <p:nvPicPr>
          <p:cNvPr id="18" name="recruitment screenshot" descr="Recruitment pipeline board with candidates in each stage">    </p:cNvPr>
          <p:cNvPicPr>
            <a:picLocks noChangeAspect="1"/>
          </p:cNvPicPr>
          <p:nvPr/>
        </p:nvPicPr>
        <p:blipFill>
          <a:blip r:embed="rId5"/>
          <a:stretch>
            <a:fillRect/>
          </a:stretch>
        </p:blipFill>
        <p:spPr>
          <a:xfrm>
            <a:off x="4754880" y="1463040"/>
            <a:ext cx="6858000" cy="4286250"/>
          </a:xfrm>
          <a:prstGeom prst="rect">
            <a:avLst/>
          </a:prstGeom>
        </p:spPr>
      </p:pic>
      <p:sp>
        <p:nvSpPr>
          <p:cNvPr id="25" name="Slide Number Placeholder 0"/>
          <p:cNvSpPr>
            <a:spLocks noGrp="1"/>
          </p:cNvSpPr>
          <p:nvPr>
            <p:ph type="sldNum" sz="quarter" idx="4294967295"/>
          </p:nvPr>
        </p:nvSpPr>
        <p:spPr>
          <a:xfrm>
            <a:off x="11155680" y="6336792"/>
            <a:ext cx="502920" cy="292608"/>
          </a:xfrm>
          <a:prstGeom prst="rect">
            <a:avLst/>
          </a:prstGeom>
          <a:extLst>
            <a:ext uri="{C572A759-6A51-4108-AA02-DFA0A04FC94B}">
              <ma14:wrappingTextBoxFlag xmlns:ma14="http://schemas.microsoft.com/office/mac/drawingml/2011/main" val="0"/>
            </a:ext>
          </a:extLst>
        </p:spPr>
        <p:txBody>
          <a:bodyPr/>
          <a:lstStyle>
            <a:lvl1pPr>
              <a:defRPr sz="1000">
                <a:solidFill>
                  <a:srgbClr val="6B6F8E"/>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685800"/>
          </a:xfrm>
          <a:prstGeom prst="rect">
            <a:avLst/>
          </a:prstGeom>
          <a:noFill/>
          <a:ln/>
        </p:spPr>
        <p:txBody>
          <a:bodyPr wrap="square" lIns="0" tIns="0" rIns="0" bIns="0" rtlCol="0" anchor="ctr"/>
          <a:lstStyle/>
          <a:p>
            <a:pPr algn="l" indent="0" marL="0">
              <a:buNone/>
            </a:pPr>
            <a:r>
              <a:rPr lang="en-US" sz="3200" b="1" dirty="0">
                <a:solidFill>
                  <a:schemeClr val="tx1"/>
                </a:solidFill>
              </a:rPr>
              <a:t>Performance reviews and goals</a:t>
            </a:r>
            <a:endParaRPr lang="en-US" sz="3200" dirty="0"/>
          </a:p>
        </p:txBody>
      </p:sp>
      <p:sp>
        <p:nvSpPr>
          <p:cNvPr id="3" name="eyebrow"/>
          <p:cNvSpPr txBox="1"/>
          <p:nvPr/>
        </p:nvSpPr>
        <p:spPr>
          <a:xfrm>
            <a:off x="7818120" y="1417320"/>
            <a:ext cx="3794760" cy="274320"/>
          </a:xfrm>
          <a:prstGeom prst="rect">
            <a:avLst/>
          </a:prstGeom>
          <a:noFill/>
          <a:ln/>
        </p:spPr>
        <p:txBody>
          <a:bodyPr wrap="square" lIns="0" tIns="0" rIns="0" bIns="0" rtlCol="0" anchor="ctr"/>
          <a:lstStyle/>
          <a:p>
            <a:pPr indent="0" marL="0">
              <a:buNone/>
            </a:pPr>
            <a:r>
              <a:rPr lang="en-US" sz="1200" b="1" spc="200" kern="0" dirty="0">
                <a:solidFill>
                  <a:schemeClr val="accent1"/>
                </a:solidFill>
              </a:rPr>
              <a:t>PERFORMANCE</a:t>
            </a:r>
            <a:endParaRPr lang="en-US" sz="1200" dirty="0"/>
          </a:p>
        </p:txBody>
      </p:sp>
      <p:sp>
        <p:nvSpPr>
          <p:cNvPr id="4" name="lead"/>
          <p:cNvSpPr txBox="1"/>
          <p:nvPr/>
        </p:nvSpPr>
        <p:spPr>
          <a:xfrm>
            <a:off x="7818120" y="1737360"/>
            <a:ext cx="3794760" cy="1051560"/>
          </a:xfrm>
          <a:prstGeom prst="rect">
            <a:avLst/>
          </a:prstGeom>
          <a:noFill/>
          <a:ln/>
        </p:spPr>
        <p:txBody>
          <a:bodyPr wrap="square" lIns="0" tIns="0" rIns="0" bIns="0" rtlCol="0" anchor="t"/>
          <a:lstStyle/>
          <a:p>
            <a:pPr indent="0" marL="0">
              <a:buNone/>
            </a:pPr>
            <a:r>
              <a:rPr lang="en-US" sz="1800" dirty="0">
                <a:solidFill>
                  <a:schemeClr val="tx1"/>
                </a:solidFill>
              </a:rPr>
              <a:t>Employees rate themselves, then their department head or HR completes the review with an overall score.</a:t>
            </a:r>
            <a:endParaRPr lang="en-US" sz="1800" dirty="0"/>
          </a:p>
        </p:txBody>
      </p:sp>
      <p:sp>
        <p:nvSpPr>
          <p:cNvPr id="5" name="bullet 1 dot"/>
          <p:cNvSpPr/>
          <p:nvPr/>
        </p:nvSpPr>
        <p:spPr>
          <a:xfrm>
            <a:off x="7818120" y="3008376"/>
            <a:ext cx="274320" cy="274320"/>
          </a:xfrm>
          <a:prstGeom prst="ellipse">
            <a:avLst/>
          </a:prstGeom>
          <a:solidFill>
            <a:schemeClr val="accent1"/>
          </a:solidFill>
          <a:ln w="12700">
            <a:solidFill>
              <a:schemeClr val="accent1"/>
            </a:solidFill>
            <a:prstDash val="solid"/>
          </a:ln>
        </p:spPr>
      </p:sp>
      <p:pic>
        <p:nvPicPr>
          <p:cNvPr id="6" name="bullet 1 tick" descr="preencoded.png">    </p:cNvPr>
          <p:cNvPicPr>
            <a:picLocks noChangeAspect="1"/>
          </p:cNvPicPr>
          <p:nvPr/>
        </p:nvPicPr>
        <p:blipFill>
          <a:blip r:embed="rId1"/>
          <a:stretch>
            <a:fillRect/>
          </a:stretch>
        </p:blipFill>
        <p:spPr>
          <a:xfrm>
            <a:off x="7882128" y="3072384"/>
            <a:ext cx="146304" cy="146304"/>
          </a:xfrm>
          <a:prstGeom prst="rect">
            <a:avLst/>
          </a:prstGeom>
        </p:spPr>
      </p:pic>
      <p:sp>
        <p:nvSpPr>
          <p:cNvPr id="7" name="bullet 1"/>
          <p:cNvSpPr txBox="1"/>
          <p:nvPr/>
        </p:nvSpPr>
        <p:spPr>
          <a:xfrm>
            <a:off x="8229600" y="2953512"/>
            <a:ext cx="3383280" cy="566928"/>
          </a:xfrm>
          <a:prstGeom prst="rect">
            <a:avLst/>
          </a:prstGeom>
          <a:noFill/>
          <a:ln/>
        </p:spPr>
        <p:txBody>
          <a:bodyPr wrap="square" lIns="0" tIns="0" rIns="0" bIns="0" rtlCol="0" anchor="t"/>
          <a:lstStyle/>
          <a:p>
            <a:pPr indent="0" marL="0">
              <a:buNone/>
            </a:pPr>
            <a:r>
              <a:rPr lang="en-US" sz="1400" dirty="0">
                <a:solidFill>
                  <a:schemeClr val="tx1"/>
                </a:solidFill>
              </a:rPr>
              <a:t>Eight areas rated 1 to 5</a:t>
            </a:r>
            <a:endParaRPr lang="en-US" sz="1400" dirty="0"/>
          </a:p>
        </p:txBody>
      </p:sp>
      <p:sp>
        <p:nvSpPr>
          <p:cNvPr id="8" name="bullet 2 dot"/>
          <p:cNvSpPr/>
          <p:nvPr/>
        </p:nvSpPr>
        <p:spPr>
          <a:xfrm>
            <a:off x="7818120" y="3630168"/>
            <a:ext cx="274320" cy="274320"/>
          </a:xfrm>
          <a:prstGeom prst="ellipse">
            <a:avLst/>
          </a:prstGeom>
          <a:solidFill>
            <a:schemeClr val="accent1"/>
          </a:solidFill>
          <a:ln w="12700">
            <a:solidFill>
              <a:schemeClr val="accent1"/>
            </a:solidFill>
            <a:prstDash val="solid"/>
          </a:ln>
        </p:spPr>
      </p:sp>
      <p:pic>
        <p:nvPicPr>
          <p:cNvPr id="9" name="bullet 2 tick" descr="preencoded.png">    </p:cNvPr>
          <p:cNvPicPr>
            <a:picLocks noChangeAspect="1"/>
          </p:cNvPicPr>
          <p:nvPr/>
        </p:nvPicPr>
        <p:blipFill>
          <a:blip r:embed="rId2"/>
          <a:stretch>
            <a:fillRect/>
          </a:stretch>
        </p:blipFill>
        <p:spPr>
          <a:xfrm>
            <a:off x="7882128" y="3694176"/>
            <a:ext cx="146304" cy="146304"/>
          </a:xfrm>
          <a:prstGeom prst="rect">
            <a:avLst/>
          </a:prstGeom>
        </p:spPr>
      </p:pic>
      <p:sp>
        <p:nvSpPr>
          <p:cNvPr id="10" name="bullet 2"/>
          <p:cNvSpPr txBox="1"/>
          <p:nvPr/>
        </p:nvSpPr>
        <p:spPr>
          <a:xfrm>
            <a:off x="8229600" y="3575304"/>
            <a:ext cx="3383280" cy="566928"/>
          </a:xfrm>
          <a:prstGeom prst="rect">
            <a:avLst/>
          </a:prstGeom>
          <a:noFill/>
          <a:ln/>
        </p:spPr>
        <p:txBody>
          <a:bodyPr wrap="square" lIns="0" tIns="0" rIns="0" bIns="0" rtlCol="0" anchor="t"/>
          <a:lstStyle/>
          <a:p>
            <a:pPr indent="0" marL="0">
              <a:buNone/>
            </a:pPr>
            <a:r>
              <a:rPr lang="en-US" sz="1400" dirty="0">
                <a:solidFill>
                  <a:schemeClr val="tx1"/>
                </a:solidFill>
              </a:rPr>
              <a:t>Self-review first, manager review second</a:t>
            </a:r>
            <a:endParaRPr lang="en-US" sz="1400" dirty="0"/>
          </a:p>
        </p:txBody>
      </p:sp>
      <p:sp>
        <p:nvSpPr>
          <p:cNvPr id="11" name="bullet 3 dot"/>
          <p:cNvSpPr/>
          <p:nvPr/>
        </p:nvSpPr>
        <p:spPr>
          <a:xfrm>
            <a:off x="7818120" y="4251960"/>
            <a:ext cx="274320" cy="274320"/>
          </a:xfrm>
          <a:prstGeom prst="ellipse">
            <a:avLst/>
          </a:prstGeom>
          <a:solidFill>
            <a:schemeClr val="accent1"/>
          </a:solidFill>
          <a:ln w="12700">
            <a:solidFill>
              <a:schemeClr val="accent1"/>
            </a:solidFill>
            <a:prstDash val="solid"/>
          </a:ln>
        </p:spPr>
      </p:sp>
      <p:pic>
        <p:nvPicPr>
          <p:cNvPr id="12" name="bullet 3 tick" descr="preencoded.png">    </p:cNvPr>
          <p:cNvPicPr>
            <a:picLocks noChangeAspect="1"/>
          </p:cNvPicPr>
          <p:nvPr/>
        </p:nvPicPr>
        <p:blipFill>
          <a:blip r:embed="rId3"/>
          <a:stretch>
            <a:fillRect/>
          </a:stretch>
        </p:blipFill>
        <p:spPr>
          <a:xfrm>
            <a:off x="7882128" y="4315968"/>
            <a:ext cx="146304" cy="146304"/>
          </a:xfrm>
          <a:prstGeom prst="rect">
            <a:avLst/>
          </a:prstGeom>
        </p:spPr>
      </p:pic>
      <p:sp>
        <p:nvSpPr>
          <p:cNvPr id="13" name="bullet 3"/>
          <p:cNvSpPr txBox="1"/>
          <p:nvPr/>
        </p:nvSpPr>
        <p:spPr>
          <a:xfrm>
            <a:off x="8229600" y="4197096"/>
            <a:ext cx="3383280" cy="566928"/>
          </a:xfrm>
          <a:prstGeom prst="rect">
            <a:avLst/>
          </a:prstGeom>
          <a:noFill/>
          <a:ln/>
        </p:spPr>
        <p:txBody>
          <a:bodyPr wrap="square" lIns="0" tIns="0" rIns="0" bIns="0" rtlCol="0" anchor="t"/>
          <a:lstStyle/>
          <a:p>
            <a:pPr indent="0" marL="0">
              <a:buNone/>
            </a:pPr>
            <a:r>
              <a:rPr lang="en-US" sz="1400" dirty="0">
                <a:solidFill>
                  <a:schemeClr val="tx1"/>
                </a:solidFill>
              </a:rPr>
              <a:t>Goals with targets and progress</a:t>
            </a:r>
            <a:endParaRPr lang="en-US" sz="1400" dirty="0"/>
          </a:p>
        </p:txBody>
      </p:sp>
      <p:sp>
        <p:nvSpPr>
          <p:cNvPr id="14" name="bullet 4 dot"/>
          <p:cNvSpPr/>
          <p:nvPr/>
        </p:nvSpPr>
        <p:spPr>
          <a:xfrm>
            <a:off x="7818120" y="4873752"/>
            <a:ext cx="274320" cy="274320"/>
          </a:xfrm>
          <a:prstGeom prst="ellipse">
            <a:avLst/>
          </a:prstGeom>
          <a:solidFill>
            <a:schemeClr val="accent1"/>
          </a:solidFill>
          <a:ln w="12700">
            <a:solidFill>
              <a:schemeClr val="accent1"/>
            </a:solidFill>
            <a:prstDash val="solid"/>
          </a:ln>
        </p:spPr>
      </p:sp>
      <p:pic>
        <p:nvPicPr>
          <p:cNvPr id="15" name="bullet 4 tick" descr="preencoded.png">    </p:cNvPr>
          <p:cNvPicPr>
            <a:picLocks noChangeAspect="1"/>
          </p:cNvPicPr>
          <p:nvPr/>
        </p:nvPicPr>
        <p:blipFill>
          <a:blip r:embed="rId4"/>
          <a:stretch>
            <a:fillRect/>
          </a:stretch>
        </p:blipFill>
        <p:spPr>
          <a:xfrm>
            <a:off x="7882128" y="4937760"/>
            <a:ext cx="146304" cy="146304"/>
          </a:xfrm>
          <a:prstGeom prst="rect">
            <a:avLst/>
          </a:prstGeom>
        </p:spPr>
      </p:pic>
      <p:sp>
        <p:nvSpPr>
          <p:cNvPr id="16" name="bullet 4"/>
          <p:cNvSpPr txBox="1"/>
          <p:nvPr/>
        </p:nvSpPr>
        <p:spPr>
          <a:xfrm>
            <a:off x="8229600" y="4818888"/>
            <a:ext cx="3383280" cy="566928"/>
          </a:xfrm>
          <a:prstGeom prst="rect">
            <a:avLst/>
          </a:prstGeom>
          <a:noFill/>
          <a:ln/>
        </p:spPr>
        <p:txBody>
          <a:bodyPr wrap="square" lIns="0" tIns="0" rIns="0" bIns="0" rtlCol="0" anchor="t"/>
          <a:lstStyle/>
          <a:p>
            <a:pPr indent="0" marL="0">
              <a:buNone/>
            </a:pPr>
            <a:r>
              <a:rPr lang="en-US" sz="1400" dirty="0">
                <a:solidFill>
                  <a:schemeClr val="tx1"/>
                </a:solidFill>
              </a:rPr>
              <a:t>Scores on the profile and in the app</a:t>
            </a:r>
            <a:endParaRPr lang="en-US" sz="1400" dirty="0"/>
          </a:p>
        </p:txBody>
      </p:sp>
      <p:sp>
        <p:nvSpPr>
          <p:cNvPr id="17" name="review frame"/>
          <p:cNvSpPr/>
          <p:nvPr/>
        </p:nvSpPr>
        <p:spPr>
          <a:xfrm>
            <a:off x="457200" y="1371600"/>
            <a:ext cx="7040880" cy="4469130"/>
          </a:xfrm>
          <a:prstGeom prst="roundRect">
            <a:avLst>
              <a:gd name="adj" fmla="val 2455"/>
            </a:avLst>
          </a:prstGeom>
          <a:solidFill>
            <a:schemeClr val="bg2"/>
          </a:solidFill>
          <a:ln w="9525">
            <a:solidFill>
              <a:srgbClr val="E2E4F3"/>
            </a:solidFill>
            <a:prstDash val="solid"/>
          </a:ln>
          <a:effectLst>
            <a:outerShdw sx="100000" sy="100000" kx="0" ky="0" algn="bl" rotWithShape="0" blurRad="177800" dist="50800" dir="5400000">
              <a:srgbClr val="1E2470">
                <a:alpha val="18000"/>
              </a:srgbClr>
            </a:outerShdw>
          </a:effectLst>
        </p:spPr>
      </p:sp>
      <p:pic>
        <p:nvPicPr>
          <p:cNvPr id="18" name="review screenshot" descr="Performance review with self and manager ratings and the overall score">    </p:cNvPr>
          <p:cNvPicPr>
            <a:picLocks noChangeAspect="1"/>
          </p:cNvPicPr>
          <p:nvPr/>
        </p:nvPicPr>
        <p:blipFill>
          <a:blip r:embed="rId5"/>
          <a:stretch>
            <a:fillRect/>
          </a:stretch>
        </p:blipFill>
        <p:spPr>
          <a:xfrm>
            <a:off x="548640" y="1463040"/>
            <a:ext cx="6858000" cy="4286250"/>
          </a:xfrm>
          <a:prstGeom prst="rect">
            <a:avLst/>
          </a:prstGeom>
        </p:spPr>
      </p:pic>
      <p:sp>
        <p:nvSpPr>
          <p:cNvPr id="25" name="Slide Number Placeholder 0"/>
          <p:cNvSpPr>
            <a:spLocks noGrp="1"/>
          </p:cNvSpPr>
          <p:nvPr>
            <p:ph type="sldNum" sz="quarter" idx="4294967295"/>
          </p:nvPr>
        </p:nvSpPr>
        <p:spPr>
          <a:xfrm>
            <a:off x="11155680" y="6336792"/>
            <a:ext cx="502920" cy="292608"/>
          </a:xfrm>
          <a:prstGeom prst="rect">
            <a:avLst/>
          </a:prstGeom>
          <a:extLst>
            <a:ext uri="{C572A759-6A51-4108-AA02-DFA0A04FC94B}">
              <ma14:wrappingTextBoxFlag xmlns:ma14="http://schemas.microsoft.com/office/mac/drawingml/2011/main" val="0"/>
            </a:ext>
          </a:extLst>
        </p:spPr>
        <p:txBody>
          <a:bodyPr/>
          <a:lstStyle>
            <a:lvl1pPr>
              <a:defRPr sz="1000">
                <a:solidFill>
                  <a:srgbClr val="6B6F8E"/>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685800"/>
          </a:xfrm>
          <a:prstGeom prst="rect">
            <a:avLst/>
          </a:prstGeom>
          <a:noFill/>
          <a:ln/>
        </p:spPr>
        <p:txBody>
          <a:bodyPr wrap="square" lIns="0" tIns="0" rIns="0" bIns="0" rtlCol="0" anchor="ctr"/>
          <a:lstStyle/>
          <a:p>
            <a:pPr algn="l" indent="0" marL="0">
              <a:buNone/>
            </a:pPr>
            <a:r>
              <a:rPr lang="en-US" sz="3200" b="1" dirty="0">
                <a:solidFill>
                  <a:schemeClr val="tx1"/>
                </a:solidFill>
              </a:rPr>
              <a:t>HR letters in a click</a:t>
            </a:r>
            <a:endParaRPr lang="en-US" sz="3200" dirty="0"/>
          </a:p>
        </p:txBody>
      </p:sp>
      <p:sp>
        <p:nvSpPr>
          <p:cNvPr id="3" name="eyebrow"/>
          <p:cNvSpPr txBox="1"/>
          <p:nvPr/>
        </p:nvSpPr>
        <p:spPr>
          <a:xfrm>
            <a:off x="548640" y="1417320"/>
            <a:ext cx="3794760" cy="274320"/>
          </a:xfrm>
          <a:prstGeom prst="rect">
            <a:avLst/>
          </a:prstGeom>
          <a:noFill/>
          <a:ln/>
        </p:spPr>
        <p:txBody>
          <a:bodyPr wrap="square" lIns="0" tIns="0" rIns="0" bIns="0" rtlCol="0" anchor="ctr"/>
          <a:lstStyle/>
          <a:p>
            <a:pPr indent="0" marL="0">
              <a:buNone/>
            </a:pPr>
            <a:r>
              <a:rPr lang="en-US" sz="1200" b="1" spc="200" kern="0" dirty="0">
                <a:solidFill>
                  <a:schemeClr val="accent1"/>
                </a:solidFill>
              </a:rPr>
              <a:t>HR LETTERS</a:t>
            </a:r>
            <a:endParaRPr lang="en-US" sz="1200" dirty="0"/>
          </a:p>
        </p:txBody>
      </p:sp>
      <p:sp>
        <p:nvSpPr>
          <p:cNvPr id="4" name="lead"/>
          <p:cNvSpPr txBox="1"/>
          <p:nvPr/>
        </p:nvSpPr>
        <p:spPr>
          <a:xfrm>
            <a:off x="548640" y="1737360"/>
            <a:ext cx="3794760" cy="1051560"/>
          </a:xfrm>
          <a:prstGeom prst="rect">
            <a:avLst/>
          </a:prstGeom>
          <a:noFill/>
          <a:ln/>
        </p:spPr>
        <p:txBody>
          <a:bodyPr wrap="square" lIns="0" tIns="0" rIns="0" bIns="0" rtlCol="0" anchor="t"/>
          <a:lstStyle/>
          <a:p>
            <a:pPr indent="0" marL="0">
              <a:buNone/>
            </a:pPr>
            <a:r>
              <a:rPr lang="en-US" sz="1800" dirty="0">
                <a:solidFill>
                  <a:schemeClr val="tx1"/>
                </a:solidFill>
              </a:rPr>
              <a:t>Staff request a letter; HR approves and a PDF on your letterhead is ready to download.</a:t>
            </a:r>
            <a:endParaRPr lang="en-US" sz="1800" dirty="0"/>
          </a:p>
        </p:txBody>
      </p:sp>
      <p:sp>
        <p:nvSpPr>
          <p:cNvPr id="5" name="bullet 1 dot"/>
          <p:cNvSpPr/>
          <p:nvPr/>
        </p:nvSpPr>
        <p:spPr>
          <a:xfrm>
            <a:off x="548640" y="3008376"/>
            <a:ext cx="274320" cy="274320"/>
          </a:xfrm>
          <a:prstGeom prst="ellipse">
            <a:avLst/>
          </a:prstGeom>
          <a:solidFill>
            <a:schemeClr val="accent1"/>
          </a:solidFill>
          <a:ln w="12700">
            <a:solidFill>
              <a:schemeClr val="accent1"/>
            </a:solidFill>
            <a:prstDash val="solid"/>
          </a:ln>
        </p:spPr>
      </p:sp>
      <p:pic>
        <p:nvPicPr>
          <p:cNvPr id="6" name="bullet 1 tick" descr="preencoded.png">    </p:cNvPr>
          <p:cNvPicPr>
            <a:picLocks noChangeAspect="1"/>
          </p:cNvPicPr>
          <p:nvPr/>
        </p:nvPicPr>
        <p:blipFill>
          <a:blip r:embed="rId1"/>
          <a:stretch>
            <a:fillRect/>
          </a:stretch>
        </p:blipFill>
        <p:spPr>
          <a:xfrm>
            <a:off x="612648" y="3072384"/>
            <a:ext cx="146304" cy="146304"/>
          </a:xfrm>
          <a:prstGeom prst="rect">
            <a:avLst/>
          </a:prstGeom>
        </p:spPr>
      </p:pic>
      <p:sp>
        <p:nvSpPr>
          <p:cNvPr id="7" name="bullet 1"/>
          <p:cNvSpPr txBox="1"/>
          <p:nvPr/>
        </p:nvSpPr>
        <p:spPr>
          <a:xfrm>
            <a:off x="960120" y="2953512"/>
            <a:ext cx="3383280" cy="566928"/>
          </a:xfrm>
          <a:prstGeom prst="rect">
            <a:avLst/>
          </a:prstGeom>
          <a:noFill/>
          <a:ln/>
        </p:spPr>
        <p:txBody>
          <a:bodyPr wrap="square" lIns="0" tIns="0" rIns="0" bIns="0" rtlCol="0" anchor="t"/>
          <a:lstStyle/>
          <a:p>
            <a:pPr indent="0" marL="0">
              <a:buNone/>
            </a:pPr>
            <a:r>
              <a:rPr lang="en-US" sz="1400" dirty="0">
                <a:solidFill>
                  <a:schemeClr val="tx1"/>
                </a:solidFill>
              </a:rPr>
              <a:t>Salary certificate and salary transfer letter</a:t>
            </a:r>
            <a:endParaRPr lang="en-US" sz="1400" dirty="0"/>
          </a:p>
        </p:txBody>
      </p:sp>
      <p:sp>
        <p:nvSpPr>
          <p:cNvPr id="8" name="bullet 2 dot"/>
          <p:cNvSpPr/>
          <p:nvPr/>
        </p:nvSpPr>
        <p:spPr>
          <a:xfrm>
            <a:off x="548640" y="3630168"/>
            <a:ext cx="274320" cy="274320"/>
          </a:xfrm>
          <a:prstGeom prst="ellipse">
            <a:avLst/>
          </a:prstGeom>
          <a:solidFill>
            <a:schemeClr val="accent1"/>
          </a:solidFill>
          <a:ln w="12700">
            <a:solidFill>
              <a:schemeClr val="accent1"/>
            </a:solidFill>
            <a:prstDash val="solid"/>
          </a:ln>
        </p:spPr>
      </p:sp>
      <p:pic>
        <p:nvPicPr>
          <p:cNvPr id="9" name="bullet 2 tick" descr="preencoded.png">    </p:cNvPr>
          <p:cNvPicPr>
            <a:picLocks noChangeAspect="1"/>
          </p:cNvPicPr>
          <p:nvPr/>
        </p:nvPicPr>
        <p:blipFill>
          <a:blip r:embed="rId2"/>
          <a:stretch>
            <a:fillRect/>
          </a:stretch>
        </p:blipFill>
        <p:spPr>
          <a:xfrm>
            <a:off x="612648" y="3694176"/>
            <a:ext cx="146304" cy="146304"/>
          </a:xfrm>
          <a:prstGeom prst="rect">
            <a:avLst/>
          </a:prstGeom>
        </p:spPr>
      </p:pic>
      <p:sp>
        <p:nvSpPr>
          <p:cNvPr id="10" name="bullet 2"/>
          <p:cNvSpPr txBox="1"/>
          <p:nvPr/>
        </p:nvSpPr>
        <p:spPr>
          <a:xfrm>
            <a:off x="960120" y="3575304"/>
            <a:ext cx="3383280" cy="566928"/>
          </a:xfrm>
          <a:prstGeom prst="rect">
            <a:avLst/>
          </a:prstGeom>
          <a:noFill/>
          <a:ln/>
        </p:spPr>
        <p:txBody>
          <a:bodyPr wrap="square" lIns="0" tIns="0" rIns="0" bIns="0" rtlCol="0" anchor="t"/>
          <a:lstStyle/>
          <a:p>
            <a:pPr indent="0" marL="0">
              <a:buNone/>
            </a:pPr>
            <a:r>
              <a:rPr lang="en-US" sz="1400" dirty="0">
                <a:solidFill>
                  <a:schemeClr val="tx1"/>
                </a:solidFill>
              </a:rPr>
              <a:t>NOC for travel or visa, experience letter</a:t>
            </a:r>
            <a:endParaRPr lang="en-US" sz="1400" dirty="0"/>
          </a:p>
        </p:txBody>
      </p:sp>
      <p:sp>
        <p:nvSpPr>
          <p:cNvPr id="11" name="bullet 3 dot"/>
          <p:cNvSpPr/>
          <p:nvPr/>
        </p:nvSpPr>
        <p:spPr>
          <a:xfrm>
            <a:off x="548640" y="4251960"/>
            <a:ext cx="274320" cy="274320"/>
          </a:xfrm>
          <a:prstGeom prst="ellipse">
            <a:avLst/>
          </a:prstGeom>
          <a:solidFill>
            <a:schemeClr val="accent1"/>
          </a:solidFill>
          <a:ln w="12700">
            <a:solidFill>
              <a:schemeClr val="accent1"/>
            </a:solidFill>
            <a:prstDash val="solid"/>
          </a:ln>
        </p:spPr>
      </p:sp>
      <p:pic>
        <p:nvPicPr>
          <p:cNvPr id="12" name="bullet 3 tick" descr="preencoded.png">    </p:cNvPr>
          <p:cNvPicPr>
            <a:picLocks noChangeAspect="1"/>
          </p:cNvPicPr>
          <p:nvPr/>
        </p:nvPicPr>
        <p:blipFill>
          <a:blip r:embed="rId3"/>
          <a:stretch>
            <a:fillRect/>
          </a:stretch>
        </p:blipFill>
        <p:spPr>
          <a:xfrm>
            <a:off x="612648" y="4315968"/>
            <a:ext cx="146304" cy="146304"/>
          </a:xfrm>
          <a:prstGeom prst="rect">
            <a:avLst/>
          </a:prstGeom>
        </p:spPr>
      </p:pic>
      <p:sp>
        <p:nvSpPr>
          <p:cNvPr id="13" name="bullet 3"/>
          <p:cNvSpPr txBox="1"/>
          <p:nvPr/>
        </p:nvSpPr>
        <p:spPr>
          <a:xfrm>
            <a:off x="960120" y="4197096"/>
            <a:ext cx="3383280" cy="566928"/>
          </a:xfrm>
          <a:prstGeom prst="rect">
            <a:avLst/>
          </a:prstGeom>
          <a:noFill/>
          <a:ln/>
        </p:spPr>
        <p:txBody>
          <a:bodyPr wrap="square" lIns="0" tIns="0" rIns="0" bIns="0" rtlCol="0" anchor="t"/>
          <a:lstStyle/>
          <a:p>
            <a:pPr indent="0" marL="0">
              <a:buNone/>
            </a:pPr>
            <a:r>
              <a:rPr lang="en-US" sz="1400" dirty="0">
                <a:solidFill>
                  <a:schemeClr val="tx1"/>
                </a:solidFill>
              </a:rPr>
              <a:t>Logo, reference number, signature and stamp</a:t>
            </a:r>
            <a:endParaRPr lang="en-US" sz="1400" dirty="0"/>
          </a:p>
        </p:txBody>
      </p:sp>
      <p:sp>
        <p:nvSpPr>
          <p:cNvPr id="14" name="bullet 4 dot"/>
          <p:cNvSpPr/>
          <p:nvPr/>
        </p:nvSpPr>
        <p:spPr>
          <a:xfrm>
            <a:off x="548640" y="4873752"/>
            <a:ext cx="274320" cy="274320"/>
          </a:xfrm>
          <a:prstGeom prst="ellipse">
            <a:avLst/>
          </a:prstGeom>
          <a:solidFill>
            <a:schemeClr val="accent1"/>
          </a:solidFill>
          <a:ln w="12700">
            <a:solidFill>
              <a:schemeClr val="accent1"/>
            </a:solidFill>
            <a:prstDash val="solid"/>
          </a:ln>
        </p:spPr>
      </p:sp>
      <p:pic>
        <p:nvPicPr>
          <p:cNvPr id="15" name="bullet 4 tick" descr="preencoded.png">    </p:cNvPr>
          <p:cNvPicPr>
            <a:picLocks noChangeAspect="1"/>
          </p:cNvPicPr>
          <p:nvPr/>
        </p:nvPicPr>
        <p:blipFill>
          <a:blip r:embed="rId4"/>
          <a:stretch>
            <a:fillRect/>
          </a:stretch>
        </p:blipFill>
        <p:spPr>
          <a:xfrm>
            <a:off x="612648" y="4937760"/>
            <a:ext cx="146304" cy="146304"/>
          </a:xfrm>
          <a:prstGeom prst="rect">
            <a:avLst/>
          </a:prstGeom>
        </p:spPr>
      </p:pic>
      <p:sp>
        <p:nvSpPr>
          <p:cNvPr id="16" name="bullet 4"/>
          <p:cNvSpPr txBox="1"/>
          <p:nvPr/>
        </p:nvSpPr>
        <p:spPr>
          <a:xfrm>
            <a:off x="960120" y="4818888"/>
            <a:ext cx="3383280" cy="566928"/>
          </a:xfrm>
          <a:prstGeom prst="rect">
            <a:avLst/>
          </a:prstGeom>
          <a:noFill/>
          <a:ln/>
        </p:spPr>
        <p:txBody>
          <a:bodyPr wrap="square" lIns="0" tIns="0" rIns="0" bIns="0" rtlCol="0" anchor="t"/>
          <a:lstStyle/>
          <a:p>
            <a:pPr indent="0" marL="0">
              <a:buNone/>
            </a:pPr>
            <a:r>
              <a:rPr lang="en-US" sz="1400" dirty="0">
                <a:solidFill>
                  <a:schemeClr val="tx1"/>
                </a:solidFill>
              </a:rPr>
              <a:t>Employees download it from the app</a:t>
            </a:r>
            <a:endParaRPr lang="en-US" sz="1400" dirty="0"/>
          </a:p>
        </p:txBody>
      </p:sp>
      <p:sp>
        <p:nvSpPr>
          <p:cNvPr id="17" name="letters frame"/>
          <p:cNvSpPr/>
          <p:nvPr/>
        </p:nvSpPr>
        <p:spPr>
          <a:xfrm>
            <a:off x="4663440" y="1371600"/>
            <a:ext cx="7040880" cy="4469130"/>
          </a:xfrm>
          <a:prstGeom prst="roundRect">
            <a:avLst>
              <a:gd name="adj" fmla="val 2455"/>
            </a:avLst>
          </a:prstGeom>
          <a:solidFill>
            <a:schemeClr val="bg2"/>
          </a:solidFill>
          <a:ln w="9525">
            <a:solidFill>
              <a:srgbClr val="E2E4F3"/>
            </a:solidFill>
            <a:prstDash val="solid"/>
          </a:ln>
          <a:effectLst>
            <a:outerShdw sx="100000" sy="100000" kx="0" ky="0" algn="bl" rotWithShape="0" blurRad="177800" dist="50800" dir="5400000">
              <a:srgbClr val="1E2470">
                <a:alpha val="18000"/>
              </a:srgbClr>
            </a:outerShdw>
          </a:effectLst>
        </p:spPr>
      </p:sp>
      <p:pic>
        <p:nvPicPr>
          <p:cNvPr id="18" name="letters screenshot" descr="Letter requests with salary certificates, NOCs and experience letters">    </p:cNvPr>
          <p:cNvPicPr>
            <a:picLocks noChangeAspect="1"/>
          </p:cNvPicPr>
          <p:nvPr/>
        </p:nvPicPr>
        <p:blipFill>
          <a:blip r:embed="rId5"/>
          <a:stretch>
            <a:fillRect/>
          </a:stretch>
        </p:blipFill>
        <p:spPr>
          <a:xfrm>
            <a:off x="4754880" y="1463040"/>
            <a:ext cx="6858000" cy="4286250"/>
          </a:xfrm>
          <a:prstGeom prst="rect">
            <a:avLst/>
          </a:prstGeom>
        </p:spPr>
      </p:pic>
      <p:sp>
        <p:nvSpPr>
          <p:cNvPr id="19" name="staff-letters frame"/>
          <p:cNvSpPr/>
          <p:nvPr/>
        </p:nvSpPr>
        <p:spPr>
          <a:xfrm>
            <a:off x="8503920" y="3920490"/>
            <a:ext cx="3474720" cy="2240280"/>
          </a:xfrm>
          <a:prstGeom prst="roundRect">
            <a:avLst>
              <a:gd name="adj" fmla="val 4898"/>
            </a:avLst>
          </a:prstGeom>
          <a:solidFill>
            <a:schemeClr val="bg2"/>
          </a:solidFill>
          <a:ln w="9525">
            <a:solidFill>
              <a:srgbClr val="E2E4F3"/>
            </a:solidFill>
            <a:prstDash val="solid"/>
          </a:ln>
          <a:effectLst>
            <a:outerShdw sx="100000" sy="100000" kx="0" ky="0" algn="bl" rotWithShape="0" blurRad="177800" dist="50800" dir="5400000">
              <a:srgbClr val="1E2470">
                <a:alpha val="18000"/>
              </a:srgbClr>
            </a:outerShdw>
          </a:effectLst>
        </p:spPr>
      </p:sp>
      <p:pic>
        <p:nvPicPr>
          <p:cNvPr id="20" name="staff-letters screenshot" descr="Employee letter request form">    </p:cNvPr>
          <p:cNvPicPr>
            <a:picLocks noChangeAspect="1"/>
          </p:cNvPicPr>
          <p:nvPr/>
        </p:nvPicPr>
        <p:blipFill>
          <a:blip r:embed="rId6"/>
          <a:stretch>
            <a:fillRect/>
          </a:stretch>
        </p:blipFill>
        <p:spPr>
          <a:xfrm>
            <a:off x="8595360" y="4011930"/>
            <a:ext cx="3291840" cy="2057400"/>
          </a:xfrm>
          <a:prstGeom prst="rect">
            <a:avLst/>
          </a:prstGeom>
        </p:spPr>
      </p:pic>
      <p:sp>
        <p:nvSpPr>
          <p:cNvPr id="25" name="Slide Number Placeholder 0"/>
          <p:cNvSpPr>
            <a:spLocks noGrp="1"/>
          </p:cNvSpPr>
          <p:nvPr>
            <p:ph type="sldNum" sz="quarter" idx="4294967295"/>
          </p:nvPr>
        </p:nvSpPr>
        <p:spPr>
          <a:xfrm>
            <a:off x="11155680" y="6336792"/>
            <a:ext cx="502920" cy="292608"/>
          </a:xfrm>
          <a:prstGeom prst="rect">
            <a:avLst/>
          </a:prstGeom>
          <a:extLst>
            <a:ext uri="{C572A759-6A51-4108-AA02-DFA0A04FC94B}">
              <ma14:wrappingTextBoxFlag xmlns:ma14="http://schemas.microsoft.com/office/mac/drawingml/2011/main" val="0"/>
            </a:ext>
          </a:extLst>
        </p:spPr>
        <p:txBody>
          <a:bodyPr/>
          <a:lstStyle>
            <a:lvl1pPr>
              <a:defRPr sz="1000">
                <a:solidFill>
                  <a:srgbClr val="6B6F8E"/>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685800"/>
          </a:xfrm>
          <a:prstGeom prst="rect">
            <a:avLst/>
          </a:prstGeom>
          <a:noFill/>
          <a:ln/>
        </p:spPr>
        <p:txBody>
          <a:bodyPr wrap="square" lIns="0" tIns="0" rIns="0" bIns="0" rtlCol="0" anchor="ctr"/>
          <a:lstStyle/>
          <a:p>
            <a:pPr algn="l" indent="0" marL="0">
              <a:buNone/>
            </a:pPr>
            <a:r>
              <a:rPr lang="en-US" sz="3200" b="1" dirty="0">
                <a:solidFill>
                  <a:schemeClr val="tx1"/>
                </a:solidFill>
              </a:rPr>
              <a:t>Roles, permissions and settings</a:t>
            </a:r>
            <a:endParaRPr lang="en-US" sz="3200" dirty="0"/>
          </a:p>
        </p:txBody>
      </p:sp>
      <p:sp>
        <p:nvSpPr>
          <p:cNvPr id="3" name="eyebrow"/>
          <p:cNvSpPr txBox="1"/>
          <p:nvPr/>
        </p:nvSpPr>
        <p:spPr>
          <a:xfrm>
            <a:off x="7818120" y="1417320"/>
            <a:ext cx="3794760" cy="274320"/>
          </a:xfrm>
          <a:prstGeom prst="rect">
            <a:avLst/>
          </a:prstGeom>
          <a:noFill/>
          <a:ln/>
        </p:spPr>
        <p:txBody>
          <a:bodyPr wrap="square" lIns="0" tIns="0" rIns="0" bIns="0" rtlCol="0" anchor="ctr"/>
          <a:lstStyle/>
          <a:p>
            <a:pPr indent="0" marL="0">
              <a:buNone/>
            </a:pPr>
            <a:r>
              <a:rPr lang="en-US" sz="1200" b="1" spc="200" kern="0" dirty="0">
                <a:solidFill>
                  <a:schemeClr val="accent1"/>
                </a:solidFill>
              </a:rPr>
              <a:t>CONTROL</a:t>
            </a:r>
            <a:endParaRPr lang="en-US" sz="1200" dirty="0"/>
          </a:p>
        </p:txBody>
      </p:sp>
      <p:sp>
        <p:nvSpPr>
          <p:cNvPr id="4" name="lead"/>
          <p:cNvSpPr txBox="1"/>
          <p:nvPr/>
        </p:nvSpPr>
        <p:spPr>
          <a:xfrm>
            <a:off x="7818120" y="1737360"/>
            <a:ext cx="3794760" cy="1051560"/>
          </a:xfrm>
          <a:prstGeom prst="rect">
            <a:avLst/>
          </a:prstGeom>
          <a:noFill/>
          <a:ln/>
        </p:spPr>
        <p:txBody>
          <a:bodyPr wrap="square" lIns="0" tIns="0" rIns="0" bIns="0" rtlCol="0" anchor="t"/>
          <a:lstStyle/>
          <a:p>
            <a:pPr indent="0" marL="0">
              <a:buNone/>
            </a:pPr>
            <a:r>
              <a:rPr lang="en-US" sz="1800" dirty="0">
                <a:solidFill>
                  <a:schemeClr val="tx1"/>
                </a:solidFill>
              </a:rPr>
              <a:t>Decide who can do what, and set the company up your way.</a:t>
            </a:r>
            <a:endParaRPr lang="en-US" sz="1800" dirty="0"/>
          </a:p>
        </p:txBody>
      </p:sp>
      <p:sp>
        <p:nvSpPr>
          <p:cNvPr id="5" name="bullet 1 dot"/>
          <p:cNvSpPr/>
          <p:nvPr/>
        </p:nvSpPr>
        <p:spPr>
          <a:xfrm>
            <a:off x="7818120" y="3008376"/>
            <a:ext cx="274320" cy="274320"/>
          </a:xfrm>
          <a:prstGeom prst="ellipse">
            <a:avLst/>
          </a:prstGeom>
          <a:solidFill>
            <a:schemeClr val="accent1"/>
          </a:solidFill>
          <a:ln w="12700">
            <a:solidFill>
              <a:schemeClr val="accent1"/>
            </a:solidFill>
            <a:prstDash val="solid"/>
          </a:ln>
        </p:spPr>
      </p:sp>
      <p:pic>
        <p:nvPicPr>
          <p:cNvPr id="6" name="bullet 1 tick" descr="preencoded.png">    </p:cNvPr>
          <p:cNvPicPr>
            <a:picLocks noChangeAspect="1"/>
          </p:cNvPicPr>
          <p:nvPr/>
        </p:nvPicPr>
        <p:blipFill>
          <a:blip r:embed="rId1"/>
          <a:stretch>
            <a:fillRect/>
          </a:stretch>
        </p:blipFill>
        <p:spPr>
          <a:xfrm>
            <a:off x="7882128" y="3072384"/>
            <a:ext cx="146304" cy="146304"/>
          </a:xfrm>
          <a:prstGeom prst="rect">
            <a:avLst/>
          </a:prstGeom>
        </p:spPr>
      </p:pic>
      <p:sp>
        <p:nvSpPr>
          <p:cNvPr id="7" name="bullet 1"/>
          <p:cNvSpPr txBox="1"/>
          <p:nvPr/>
        </p:nvSpPr>
        <p:spPr>
          <a:xfrm>
            <a:off x="8229600" y="2953512"/>
            <a:ext cx="3383280" cy="566928"/>
          </a:xfrm>
          <a:prstGeom prst="rect">
            <a:avLst/>
          </a:prstGeom>
          <a:noFill/>
          <a:ln/>
        </p:spPr>
        <p:txBody>
          <a:bodyPr wrap="square" lIns="0" tIns="0" rIns="0" bIns="0" rtlCol="0" anchor="t"/>
          <a:lstStyle/>
          <a:p>
            <a:pPr indent="0" marL="0">
              <a:buNone/>
            </a:pPr>
            <a:r>
              <a:rPr lang="en-US" sz="1400" dirty="0">
                <a:solidFill>
                  <a:schemeClr val="tx1"/>
                </a:solidFill>
              </a:rPr>
              <a:t>Employee, Team lead and HR assistant roles</a:t>
            </a:r>
            <a:endParaRPr lang="en-US" sz="1400" dirty="0"/>
          </a:p>
        </p:txBody>
      </p:sp>
      <p:sp>
        <p:nvSpPr>
          <p:cNvPr id="8" name="bullet 2 dot"/>
          <p:cNvSpPr/>
          <p:nvPr/>
        </p:nvSpPr>
        <p:spPr>
          <a:xfrm>
            <a:off x="7818120" y="3630168"/>
            <a:ext cx="274320" cy="274320"/>
          </a:xfrm>
          <a:prstGeom prst="ellipse">
            <a:avLst/>
          </a:prstGeom>
          <a:solidFill>
            <a:schemeClr val="accent1"/>
          </a:solidFill>
          <a:ln w="12700">
            <a:solidFill>
              <a:schemeClr val="accent1"/>
            </a:solidFill>
            <a:prstDash val="solid"/>
          </a:ln>
        </p:spPr>
      </p:sp>
      <p:pic>
        <p:nvPicPr>
          <p:cNvPr id="9" name="bullet 2 tick" descr="preencoded.png">    </p:cNvPr>
          <p:cNvPicPr>
            <a:picLocks noChangeAspect="1"/>
          </p:cNvPicPr>
          <p:nvPr/>
        </p:nvPicPr>
        <p:blipFill>
          <a:blip r:embed="rId2"/>
          <a:stretch>
            <a:fillRect/>
          </a:stretch>
        </p:blipFill>
        <p:spPr>
          <a:xfrm>
            <a:off x="7882128" y="3694176"/>
            <a:ext cx="146304" cy="146304"/>
          </a:xfrm>
          <a:prstGeom prst="rect">
            <a:avLst/>
          </a:prstGeom>
        </p:spPr>
      </p:pic>
      <p:sp>
        <p:nvSpPr>
          <p:cNvPr id="10" name="bullet 2"/>
          <p:cNvSpPr txBox="1"/>
          <p:nvPr/>
        </p:nvSpPr>
        <p:spPr>
          <a:xfrm>
            <a:off x="8229600" y="3575304"/>
            <a:ext cx="3383280" cy="566928"/>
          </a:xfrm>
          <a:prstGeom prst="rect">
            <a:avLst/>
          </a:prstGeom>
          <a:noFill/>
          <a:ln/>
        </p:spPr>
        <p:txBody>
          <a:bodyPr wrap="square" lIns="0" tIns="0" rIns="0" bIns="0" rtlCol="0" anchor="t"/>
          <a:lstStyle/>
          <a:p>
            <a:pPr indent="0" marL="0">
              <a:buNone/>
            </a:pPr>
            <a:r>
              <a:rPr lang="en-US" sz="1400" dirty="0">
                <a:solidFill>
                  <a:schemeClr val="tx1"/>
                </a:solidFill>
              </a:rPr>
              <a:t>Manager powers for a department or the company</a:t>
            </a:r>
            <a:endParaRPr lang="en-US" sz="1400" dirty="0"/>
          </a:p>
        </p:txBody>
      </p:sp>
      <p:sp>
        <p:nvSpPr>
          <p:cNvPr id="11" name="bullet 3 dot"/>
          <p:cNvSpPr/>
          <p:nvPr/>
        </p:nvSpPr>
        <p:spPr>
          <a:xfrm>
            <a:off x="7818120" y="4251960"/>
            <a:ext cx="274320" cy="274320"/>
          </a:xfrm>
          <a:prstGeom prst="ellipse">
            <a:avLst/>
          </a:prstGeom>
          <a:solidFill>
            <a:schemeClr val="accent1"/>
          </a:solidFill>
          <a:ln w="12700">
            <a:solidFill>
              <a:schemeClr val="accent1"/>
            </a:solidFill>
            <a:prstDash val="solid"/>
          </a:ln>
        </p:spPr>
      </p:sp>
      <p:pic>
        <p:nvPicPr>
          <p:cNvPr id="12" name="bullet 3 tick" descr="preencoded.png">    </p:cNvPr>
          <p:cNvPicPr>
            <a:picLocks noChangeAspect="1"/>
          </p:cNvPicPr>
          <p:nvPr/>
        </p:nvPicPr>
        <p:blipFill>
          <a:blip r:embed="rId3"/>
          <a:stretch>
            <a:fillRect/>
          </a:stretch>
        </p:blipFill>
        <p:spPr>
          <a:xfrm>
            <a:off x="7882128" y="4315968"/>
            <a:ext cx="146304" cy="146304"/>
          </a:xfrm>
          <a:prstGeom prst="rect">
            <a:avLst/>
          </a:prstGeom>
        </p:spPr>
      </p:pic>
      <p:sp>
        <p:nvSpPr>
          <p:cNvPr id="13" name="bullet 3"/>
          <p:cNvSpPr txBox="1"/>
          <p:nvPr/>
        </p:nvSpPr>
        <p:spPr>
          <a:xfrm>
            <a:off x="8229600" y="4197096"/>
            <a:ext cx="3383280" cy="566928"/>
          </a:xfrm>
          <a:prstGeom prst="rect">
            <a:avLst/>
          </a:prstGeom>
          <a:noFill/>
          <a:ln/>
        </p:spPr>
        <p:txBody>
          <a:bodyPr wrap="square" lIns="0" tIns="0" rIns="0" bIns="0" rtlCol="0" anchor="t"/>
          <a:lstStyle/>
          <a:p>
            <a:pPr indent="0" marL="0">
              <a:buNone/>
            </a:pPr>
            <a:r>
              <a:rPr lang="en-US" sz="1400" dirty="0">
                <a:solidFill>
                  <a:schemeClr val="tx1"/>
                </a:solidFill>
              </a:rPr>
              <a:t>Weekend, hours, late grace and currency</a:t>
            </a:r>
            <a:endParaRPr lang="en-US" sz="1400" dirty="0"/>
          </a:p>
        </p:txBody>
      </p:sp>
      <p:sp>
        <p:nvSpPr>
          <p:cNvPr id="14" name="bullet 4 dot"/>
          <p:cNvSpPr/>
          <p:nvPr/>
        </p:nvSpPr>
        <p:spPr>
          <a:xfrm>
            <a:off x="7818120" y="4873752"/>
            <a:ext cx="274320" cy="274320"/>
          </a:xfrm>
          <a:prstGeom prst="ellipse">
            <a:avLst/>
          </a:prstGeom>
          <a:solidFill>
            <a:schemeClr val="accent1"/>
          </a:solidFill>
          <a:ln w="12700">
            <a:solidFill>
              <a:schemeClr val="accent1"/>
            </a:solidFill>
            <a:prstDash val="solid"/>
          </a:ln>
        </p:spPr>
      </p:sp>
      <p:pic>
        <p:nvPicPr>
          <p:cNvPr id="15" name="bullet 4 tick" descr="preencoded.png">    </p:cNvPr>
          <p:cNvPicPr>
            <a:picLocks noChangeAspect="1"/>
          </p:cNvPicPr>
          <p:nvPr/>
        </p:nvPicPr>
        <p:blipFill>
          <a:blip r:embed="rId4"/>
          <a:stretch>
            <a:fillRect/>
          </a:stretch>
        </p:blipFill>
        <p:spPr>
          <a:xfrm>
            <a:off x="7882128" y="4937760"/>
            <a:ext cx="146304" cy="146304"/>
          </a:xfrm>
          <a:prstGeom prst="rect">
            <a:avLst/>
          </a:prstGeom>
        </p:spPr>
      </p:pic>
      <p:sp>
        <p:nvSpPr>
          <p:cNvPr id="16" name="bullet 4"/>
          <p:cNvSpPr txBox="1"/>
          <p:nvPr/>
        </p:nvSpPr>
        <p:spPr>
          <a:xfrm>
            <a:off x="8229600" y="4818888"/>
            <a:ext cx="3383280" cy="566928"/>
          </a:xfrm>
          <a:prstGeom prst="rect">
            <a:avLst/>
          </a:prstGeom>
          <a:noFill/>
          <a:ln/>
        </p:spPr>
        <p:txBody>
          <a:bodyPr wrap="square" lIns="0" tIns="0" rIns="0" bIns="0" rtlCol="0" anchor="t"/>
          <a:lstStyle/>
          <a:p>
            <a:pPr indent="0" marL="0">
              <a:buNone/>
            </a:pPr>
            <a:r>
              <a:rPr lang="en-US" sz="1400" dirty="0">
                <a:solidFill>
                  <a:schemeClr val="tx1"/>
                </a:solidFill>
              </a:rPr>
              <a:t>Activity log of every action</a:t>
            </a:r>
            <a:endParaRPr lang="en-US" sz="1400" dirty="0"/>
          </a:p>
        </p:txBody>
      </p:sp>
      <p:sp>
        <p:nvSpPr>
          <p:cNvPr id="17" name="roles frame"/>
          <p:cNvSpPr/>
          <p:nvPr/>
        </p:nvSpPr>
        <p:spPr>
          <a:xfrm>
            <a:off x="457200" y="1371600"/>
            <a:ext cx="7040880" cy="4469130"/>
          </a:xfrm>
          <a:prstGeom prst="roundRect">
            <a:avLst>
              <a:gd name="adj" fmla="val 2455"/>
            </a:avLst>
          </a:prstGeom>
          <a:solidFill>
            <a:schemeClr val="bg2"/>
          </a:solidFill>
          <a:ln w="9525">
            <a:solidFill>
              <a:srgbClr val="E2E4F3"/>
            </a:solidFill>
            <a:prstDash val="solid"/>
          </a:ln>
          <a:effectLst>
            <a:outerShdw sx="100000" sy="100000" kx="0" ky="0" algn="bl" rotWithShape="0" blurRad="177800" dist="50800" dir="5400000">
              <a:srgbClr val="1E2470">
                <a:alpha val="18000"/>
              </a:srgbClr>
            </a:outerShdw>
          </a:effectLst>
        </p:spPr>
      </p:sp>
      <p:pic>
        <p:nvPicPr>
          <p:cNvPr id="18" name="roles screenshot" descr="Staff roles with self-service features and manager powers">    </p:cNvPr>
          <p:cNvPicPr>
            <a:picLocks noChangeAspect="1"/>
          </p:cNvPicPr>
          <p:nvPr/>
        </p:nvPicPr>
        <p:blipFill>
          <a:blip r:embed="rId5"/>
          <a:stretch>
            <a:fillRect/>
          </a:stretch>
        </p:blipFill>
        <p:spPr>
          <a:xfrm>
            <a:off x="548640" y="1463040"/>
            <a:ext cx="6858000" cy="4286250"/>
          </a:xfrm>
          <a:prstGeom prst="rect">
            <a:avLst/>
          </a:prstGeom>
        </p:spPr>
      </p:pic>
      <p:sp>
        <p:nvSpPr>
          <p:cNvPr id="19" name="settings frame"/>
          <p:cNvSpPr/>
          <p:nvPr/>
        </p:nvSpPr>
        <p:spPr>
          <a:xfrm>
            <a:off x="182880" y="3920490"/>
            <a:ext cx="3474720" cy="2240280"/>
          </a:xfrm>
          <a:prstGeom prst="roundRect">
            <a:avLst>
              <a:gd name="adj" fmla="val 4898"/>
            </a:avLst>
          </a:prstGeom>
          <a:solidFill>
            <a:schemeClr val="bg2"/>
          </a:solidFill>
          <a:ln w="9525">
            <a:solidFill>
              <a:srgbClr val="E2E4F3"/>
            </a:solidFill>
            <a:prstDash val="solid"/>
          </a:ln>
          <a:effectLst>
            <a:outerShdw sx="100000" sy="100000" kx="0" ky="0" algn="bl" rotWithShape="0" blurRad="177800" dist="50800" dir="5400000">
              <a:srgbClr val="1E2470">
                <a:alpha val="18000"/>
              </a:srgbClr>
            </a:outerShdw>
          </a:effectLst>
        </p:spPr>
      </p:sp>
      <p:pic>
        <p:nvPicPr>
          <p:cNvPr id="20" name="settings screenshot" descr="Company settings with working week, currency and punch-in network">    </p:cNvPr>
          <p:cNvPicPr>
            <a:picLocks noChangeAspect="1"/>
          </p:cNvPicPr>
          <p:nvPr/>
        </p:nvPicPr>
        <p:blipFill>
          <a:blip r:embed="rId6"/>
          <a:stretch>
            <a:fillRect/>
          </a:stretch>
        </p:blipFill>
        <p:spPr>
          <a:xfrm>
            <a:off x="274320" y="4011930"/>
            <a:ext cx="3291840" cy="2057400"/>
          </a:xfrm>
          <a:prstGeom prst="rect">
            <a:avLst/>
          </a:prstGeom>
        </p:spPr>
      </p:pic>
      <p:sp>
        <p:nvSpPr>
          <p:cNvPr id="25" name="Slide Number Placeholder 0"/>
          <p:cNvSpPr>
            <a:spLocks noGrp="1"/>
          </p:cNvSpPr>
          <p:nvPr>
            <p:ph type="sldNum" sz="quarter" idx="4294967295"/>
          </p:nvPr>
        </p:nvSpPr>
        <p:spPr>
          <a:xfrm>
            <a:off x="11155680" y="6336792"/>
            <a:ext cx="502920" cy="292608"/>
          </a:xfrm>
          <a:prstGeom prst="rect">
            <a:avLst/>
          </a:prstGeom>
          <a:extLst>
            <a:ext uri="{C572A759-6A51-4108-AA02-DFA0A04FC94B}">
              <ma14:wrappingTextBoxFlag xmlns:ma14="http://schemas.microsoft.com/office/mac/drawingml/2011/main" val="0"/>
            </a:ext>
          </a:extLst>
        </p:spPr>
        <p:txBody>
          <a:bodyPr/>
          <a:lstStyle>
            <a:lvl1pPr>
              <a:defRPr sz="1000">
                <a:solidFill>
                  <a:srgbClr val="6B6F8E"/>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685800"/>
          </a:xfrm>
          <a:prstGeom prst="rect">
            <a:avLst/>
          </a:prstGeom>
          <a:noFill/>
          <a:ln/>
        </p:spPr>
        <p:txBody>
          <a:bodyPr wrap="square" lIns="0" tIns="0" rIns="0" bIns="0" rtlCol="0" anchor="ctr"/>
          <a:lstStyle/>
          <a:p>
            <a:pPr algn="l" indent="0" marL="0">
              <a:buNone/>
            </a:pPr>
            <a:r>
              <a:rPr lang="en-US" sz="3200" b="1" dirty="0">
                <a:solidFill>
                  <a:schemeClr val="tx1"/>
                </a:solidFill>
              </a:rPr>
              <a:t>HR in every employee’s pocket</a:t>
            </a:r>
            <a:endParaRPr lang="en-US" sz="3200" dirty="0"/>
          </a:p>
        </p:txBody>
      </p:sp>
      <p:sp>
        <p:nvSpPr>
          <p:cNvPr id="3" name="eyebrow"/>
          <p:cNvSpPr txBox="1"/>
          <p:nvPr/>
        </p:nvSpPr>
        <p:spPr>
          <a:xfrm>
            <a:off x="548640" y="1417320"/>
            <a:ext cx="3794760" cy="274320"/>
          </a:xfrm>
          <a:prstGeom prst="rect">
            <a:avLst/>
          </a:prstGeom>
          <a:noFill/>
          <a:ln/>
        </p:spPr>
        <p:txBody>
          <a:bodyPr wrap="square" lIns="0" tIns="0" rIns="0" bIns="0" rtlCol="0" anchor="ctr"/>
          <a:lstStyle/>
          <a:p>
            <a:pPr indent="0" marL="0">
              <a:buNone/>
            </a:pPr>
            <a:r>
              <a:rPr lang="en-US" sz="1200" b="1" spc="200" kern="0" dirty="0">
                <a:solidFill>
                  <a:schemeClr val="accent1"/>
                </a:solidFill>
              </a:rPr>
              <a:t>SELF-SERVICE</a:t>
            </a:r>
            <a:endParaRPr lang="en-US" sz="1200" dirty="0"/>
          </a:p>
        </p:txBody>
      </p:sp>
      <p:sp>
        <p:nvSpPr>
          <p:cNvPr id="4" name="lead"/>
          <p:cNvSpPr txBox="1"/>
          <p:nvPr/>
        </p:nvSpPr>
        <p:spPr>
          <a:xfrm>
            <a:off x="548640" y="1737360"/>
            <a:ext cx="3794760" cy="1051560"/>
          </a:xfrm>
          <a:prstGeom prst="rect">
            <a:avLst/>
          </a:prstGeom>
          <a:noFill/>
          <a:ln/>
        </p:spPr>
        <p:txBody>
          <a:bodyPr wrap="square" lIns="0" tIns="0" rIns="0" bIns="0" rtlCol="0" anchor="t"/>
          <a:lstStyle/>
          <a:p>
            <a:pPr indent="0" marL="0">
              <a:buNone/>
            </a:pPr>
            <a:r>
              <a:rPr lang="en-US" sz="1800" dirty="0">
                <a:solidFill>
                  <a:schemeClr val="tx1"/>
                </a:solidFill>
              </a:rPr>
              <a:t>A personal dashboard on the web and in the iOS and Android app.</a:t>
            </a:r>
            <a:endParaRPr lang="en-US" sz="1800" dirty="0"/>
          </a:p>
        </p:txBody>
      </p:sp>
      <p:sp>
        <p:nvSpPr>
          <p:cNvPr id="5" name="bullet 1 dot"/>
          <p:cNvSpPr/>
          <p:nvPr/>
        </p:nvSpPr>
        <p:spPr>
          <a:xfrm>
            <a:off x="548640" y="3008376"/>
            <a:ext cx="274320" cy="274320"/>
          </a:xfrm>
          <a:prstGeom prst="ellipse">
            <a:avLst/>
          </a:prstGeom>
          <a:solidFill>
            <a:schemeClr val="accent1"/>
          </a:solidFill>
          <a:ln w="12700">
            <a:solidFill>
              <a:schemeClr val="accent1"/>
            </a:solidFill>
            <a:prstDash val="solid"/>
          </a:ln>
        </p:spPr>
      </p:sp>
      <p:pic>
        <p:nvPicPr>
          <p:cNvPr id="6" name="bullet 1 tick" descr="preencoded.png">    </p:cNvPr>
          <p:cNvPicPr>
            <a:picLocks noChangeAspect="1"/>
          </p:cNvPicPr>
          <p:nvPr/>
        </p:nvPicPr>
        <p:blipFill>
          <a:blip r:embed="rId1"/>
          <a:stretch>
            <a:fillRect/>
          </a:stretch>
        </p:blipFill>
        <p:spPr>
          <a:xfrm>
            <a:off x="612648" y="3072384"/>
            <a:ext cx="146304" cy="146304"/>
          </a:xfrm>
          <a:prstGeom prst="rect">
            <a:avLst/>
          </a:prstGeom>
        </p:spPr>
      </p:pic>
      <p:sp>
        <p:nvSpPr>
          <p:cNvPr id="7" name="bullet 1"/>
          <p:cNvSpPr txBox="1"/>
          <p:nvPr/>
        </p:nvSpPr>
        <p:spPr>
          <a:xfrm>
            <a:off x="960120" y="2953512"/>
            <a:ext cx="3383280" cy="566928"/>
          </a:xfrm>
          <a:prstGeom prst="rect">
            <a:avLst/>
          </a:prstGeom>
          <a:noFill/>
          <a:ln/>
        </p:spPr>
        <p:txBody>
          <a:bodyPr wrap="square" lIns="0" tIns="0" rIns="0" bIns="0" rtlCol="0" anchor="t"/>
          <a:lstStyle/>
          <a:p>
            <a:pPr indent="0" marL="0">
              <a:buNone/>
            </a:pPr>
            <a:r>
              <a:rPr lang="en-US" sz="1400" dirty="0">
                <a:solidFill>
                  <a:schemeClr val="tx1"/>
                </a:solidFill>
              </a:rPr>
              <a:t>Punch in and out; see this month’s attendance</a:t>
            </a:r>
            <a:endParaRPr lang="en-US" sz="1400" dirty="0"/>
          </a:p>
        </p:txBody>
      </p:sp>
      <p:sp>
        <p:nvSpPr>
          <p:cNvPr id="8" name="bullet 2 dot"/>
          <p:cNvSpPr/>
          <p:nvPr/>
        </p:nvSpPr>
        <p:spPr>
          <a:xfrm>
            <a:off x="548640" y="3630168"/>
            <a:ext cx="274320" cy="274320"/>
          </a:xfrm>
          <a:prstGeom prst="ellipse">
            <a:avLst/>
          </a:prstGeom>
          <a:solidFill>
            <a:schemeClr val="accent1"/>
          </a:solidFill>
          <a:ln w="12700">
            <a:solidFill>
              <a:schemeClr val="accent1"/>
            </a:solidFill>
            <a:prstDash val="solid"/>
          </a:ln>
        </p:spPr>
      </p:sp>
      <p:pic>
        <p:nvPicPr>
          <p:cNvPr id="9" name="bullet 2 tick" descr="preencoded.png">    </p:cNvPr>
          <p:cNvPicPr>
            <a:picLocks noChangeAspect="1"/>
          </p:cNvPicPr>
          <p:nvPr/>
        </p:nvPicPr>
        <p:blipFill>
          <a:blip r:embed="rId2"/>
          <a:stretch>
            <a:fillRect/>
          </a:stretch>
        </p:blipFill>
        <p:spPr>
          <a:xfrm>
            <a:off x="612648" y="3694176"/>
            <a:ext cx="146304" cy="146304"/>
          </a:xfrm>
          <a:prstGeom prst="rect">
            <a:avLst/>
          </a:prstGeom>
        </p:spPr>
      </p:pic>
      <p:sp>
        <p:nvSpPr>
          <p:cNvPr id="10" name="bullet 2"/>
          <p:cNvSpPr txBox="1"/>
          <p:nvPr/>
        </p:nvSpPr>
        <p:spPr>
          <a:xfrm>
            <a:off x="960120" y="3575304"/>
            <a:ext cx="3383280" cy="566928"/>
          </a:xfrm>
          <a:prstGeom prst="rect">
            <a:avLst/>
          </a:prstGeom>
          <a:noFill/>
          <a:ln/>
        </p:spPr>
        <p:txBody>
          <a:bodyPr wrap="square" lIns="0" tIns="0" rIns="0" bIns="0" rtlCol="0" anchor="t"/>
          <a:lstStyle/>
          <a:p>
            <a:pPr indent="0" marL="0">
              <a:buNone/>
            </a:pPr>
            <a:r>
              <a:rPr lang="en-US" sz="1400" dirty="0">
                <a:solidFill>
                  <a:schemeClr val="tx1"/>
                </a:solidFill>
              </a:rPr>
              <a:t>Leave, expense claims, loans and letters</a:t>
            </a:r>
            <a:endParaRPr lang="en-US" sz="1400" dirty="0"/>
          </a:p>
        </p:txBody>
      </p:sp>
      <p:sp>
        <p:nvSpPr>
          <p:cNvPr id="11" name="bullet 3 dot"/>
          <p:cNvSpPr/>
          <p:nvPr/>
        </p:nvSpPr>
        <p:spPr>
          <a:xfrm>
            <a:off x="548640" y="4251960"/>
            <a:ext cx="274320" cy="274320"/>
          </a:xfrm>
          <a:prstGeom prst="ellipse">
            <a:avLst/>
          </a:prstGeom>
          <a:solidFill>
            <a:schemeClr val="accent1"/>
          </a:solidFill>
          <a:ln w="12700">
            <a:solidFill>
              <a:schemeClr val="accent1"/>
            </a:solidFill>
            <a:prstDash val="solid"/>
          </a:ln>
        </p:spPr>
      </p:sp>
      <p:pic>
        <p:nvPicPr>
          <p:cNvPr id="12" name="bullet 3 tick" descr="preencoded.png">    </p:cNvPr>
          <p:cNvPicPr>
            <a:picLocks noChangeAspect="1"/>
          </p:cNvPicPr>
          <p:nvPr/>
        </p:nvPicPr>
        <p:blipFill>
          <a:blip r:embed="rId3"/>
          <a:stretch>
            <a:fillRect/>
          </a:stretch>
        </p:blipFill>
        <p:spPr>
          <a:xfrm>
            <a:off x="612648" y="4315968"/>
            <a:ext cx="146304" cy="146304"/>
          </a:xfrm>
          <a:prstGeom prst="rect">
            <a:avLst/>
          </a:prstGeom>
        </p:spPr>
      </p:pic>
      <p:sp>
        <p:nvSpPr>
          <p:cNvPr id="13" name="bullet 3"/>
          <p:cNvSpPr txBox="1"/>
          <p:nvPr/>
        </p:nvSpPr>
        <p:spPr>
          <a:xfrm>
            <a:off x="960120" y="4197096"/>
            <a:ext cx="3383280" cy="566928"/>
          </a:xfrm>
          <a:prstGeom prst="rect">
            <a:avLst/>
          </a:prstGeom>
          <a:noFill/>
          <a:ln/>
        </p:spPr>
        <p:txBody>
          <a:bodyPr wrap="square" lIns="0" tIns="0" rIns="0" bIns="0" rtlCol="0" anchor="t"/>
          <a:lstStyle/>
          <a:p>
            <a:pPr indent="0" marL="0">
              <a:buNone/>
            </a:pPr>
            <a:r>
              <a:rPr lang="en-US" sz="1400" dirty="0">
                <a:solidFill>
                  <a:schemeClr val="tx1"/>
                </a:solidFill>
              </a:rPr>
              <a:t>Payslips, documents and insurance card</a:t>
            </a:r>
            <a:endParaRPr lang="en-US" sz="1400" dirty="0"/>
          </a:p>
        </p:txBody>
      </p:sp>
      <p:sp>
        <p:nvSpPr>
          <p:cNvPr id="14" name="bullet 4 dot"/>
          <p:cNvSpPr/>
          <p:nvPr/>
        </p:nvSpPr>
        <p:spPr>
          <a:xfrm>
            <a:off x="548640" y="4873752"/>
            <a:ext cx="274320" cy="274320"/>
          </a:xfrm>
          <a:prstGeom prst="ellipse">
            <a:avLst/>
          </a:prstGeom>
          <a:solidFill>
            <a:schemeClr val="accent1"/>
          </a:solidFill>
          <a:ln w="12700">
            <a:solidFill>
              <a:schemeClr val="accent1"/>
            </a:solidFill>
            <a:prstDash val="solid"/>
          </a:ln>
        </p:spPr>
      </p:sp>
      <p:pic>
        <p:nvPicPr>
          <p:cNvPr id="15" name="bullet 4 tick" descr="preencoded.png">    </p:cNvPr>
          <p:cNvPicPr>
            <a:picLocks noChangeAspect="1"/>
          </p:cNvPicPr>
          <p:nvPr/>
        </p:nvPicPr>
        <p:blipFill>
          <a:blip r:embed="rId4"/>
          <a:stretch>
            <a:fillRect/>
          </a:stretch>
        </p:blipFill>
        <p:spPr>
          <a:xfrm>
            <a:off x="612648" y="4937760"/>
            <a:ext cx="146304" cy="146304"/>
          </a:xfrm>
          <a:prstGeom prst="rect">
            <a:avLst/>
          </a:prstGeom>
        </p:spPr>
      </p:pic>
      <p:sp>
        <p:nvSpPr>
          <p:cNvPr id="16" name="bullet 4"/>
          <p:cNvSpPr txBox="1"/>
          <p:nvPr/>
        </p:nvSpPr>
        <p:spPr>
          <a:xfrm>
            <a:off x="960120" y="4818888"/>
            <a:ext cx="3383280" cy="566928"/>
          </a:xfrm>
          <a:prstGeom prst="rect">
            <a:avLst/>
          </a:prstGeom>
          <a:noFill/>
          <a:ln/>
        </p:spPr>
        <p:txBody>
          <a:bodyPr wrap="square" lIns="0" tIns="0" rIns="0" bIns="0" rtlCol="0" anchor="t"/>
          <a:lstStyle/>
          <a:p>
            <a:pPr indent="0" marL="0">
              <a:buNone/>
            </a:pPr>
            <a:r>
              <a:rPr lang="en-US" sz="1400" dirty="0">
                <a:solidFill>
                  <a:schemeClr val="tx1"/>
                </a:solidFill>
              </a:rPr>
              <a:t>Shifts, tasks, onboarding steps and reviews</a:t>
            </a:r>
            <a:endParaRPr lang="en-US" sz="1400" dirty="0"/>
          </a:p>
        </p:txBody>
      </p:sp>
      <p:sp>
        <p:nvSpPr>
          <p:cNvPr id="17" name="staff-home frame"/>
          <p:cNvSpPr/>
          <p:nvPr/>
        </p:nvSpPr>
        <p:spPr>
          <a:xfrm>
            <a:off x="4663440" y="1371600"/>
            <a:ext cx="7040880" cy="4469130"/>
          </a:xfrm>
          <a:prstGeom prst="roundRect">
            <a:avLst>
              <a:gd name="adj" fmla="val 2455"/>
            </a:avLst>
          </a:prstGeom>
          <a:solidFill>
            <a:schemeClr val="bg2"/>
          </a:solidFill>
          <a:ln w="9525">
            <a:solidFill>
              <a:srgbClr val="E2E4F3"/>
            </a:solidFill>
            <a:prstDash val="solid"/>
          </a:ln>
          <a:effectLst>
            <a:outerShdw sx="100000" sy="100000" kx="0" ky="0" algn="bl" rotWithShape="0" blurRad="177800" dist="50800" dir="5400000">
              <a:srgbClr val="1E2470">
                <a:alpha val="18000"/>
              </a:srgbClr>
            </a:outerShdw>
          </a:effectLst>
        </p:spPr>
      </p:sp>
      <p:pic>
        <p:nvPicPr>
          <p:cNvPr id="18" name="staff-home screenshot" descr="Employee dashboard with punch-in, hours, leave and payslip">    </p:cNvPr>
          <p:cNvPicPr>
            <a:picLocks noChangeAspect="1"/>
          </p:cNvPicPr>
          <p:nvPr/>
        </p:nvPicPr>
        <p:blipFill>
          <a:blip r:embed="rId5"/>
          <a:stretch>
            <a:fillRect/>
          </a:stretch>
        </p:blipFill>
        <p:spPr>
          <a:xfrm>
            <a:off x="4754880" y="1463040"/>
            <a:ext cx="6858000" cy="4286250"/>
          </a:xfrm>
          <a:prstGeom prst="rect">
            <a:avLst/>
          </a:prstGeom>
        </p:spPr>
      </p:pic>
      <p:sp>
        <p:nvSpPr>
          <p:cNvPr id="19" name="mobile-shifts phone frame"/>
          <p:cNvSpPr/>
          <p:nvPr/>
        </p:nvSpPr>
        <p:spPr>
          <a:xfrm>
            <a:off x="10085832" y="2313432"/>
            <a:ext cx="1733337" cy="3602736"/>
          </a:xfrm>
          <a:prstGeom prst="roundRect">
            <a:avLst>
              <a:gd name="adj" fmla="val 9496"/>
            </a:avLst>
          </a:prstGeom>
          <a:solidFill>
            <a:schemeClr val="tx2"/>
          </a:solidFill>
          <a:ln w="6350">
            <a:solidFill>
              <a:schemeClr val="tx2"/>
            </a:solidFill>
            <a:prstDash val="solid"/>
          </a:ln>
          <a:effectLst>
            <a:outerShdw sx="100000" sy="100000" kx="0" ky="0" algn="bl" rotWithShape="0" blurRad="203200" dist="63500" dir="5400000">
              <a:srgbClr val="0F1035">
                <a:alpha val="35000"/>
              </a:srgbClr>
            </a:outerShdw>
          </a:effectLst>
        </p:spPr>
      </p:sp>
      <p:pic>
        <p:nvPicPr>
          <p:cNvPr id="20" name="mobile-shifts phone screenshot" descr="My shifts screen on a phone">    </p:cNvPr>
          <p:cNvPicPr>
            <a:picLocks noChangeAspect="1"/>
          </p:cNvPicPr>
          <p:nvPr/>
        </p:nvPicPr>
        <p:blipFill>
          <a:blip r:embed="rId6"/>
          <a:stretch>
            <a:fillRect/>
          </a:stretch>
        </p:blipFill>
        <p:spPr>
          <a:xfrm>
            <a:off x="10149840" y="2377440"/>
            <a:ext cx="1605321" cy="3474720"/>
          </a:xfrm>
          <a:prstGeom prst="rect">
            <a:avLst/>
          </a:prstGeom>
        </p:spPr>
      </p:pic>
      <p:sp>
        <p:nvSpPr>
          <p:cNvPr id="25" name="Slide Number Placeholder 0"/>
          <p:cNvSpPr>
            <a:spLocks noGrp="1"/>
          </p:cNvSpPr>
          <p:nvPr>
            <p:ph type="sldNum" sz="quarter" idx="4294967295"/>
          </p:nvPr>
        </p:nvSpPr>
        <p:spPr>
          <a:xfrm>
            <a:off x="11155680" y="6336792"/>
            <a:ext cx="502920" cy="292608"/>
          </a:xfrm>
          <a:prstGeom prst="rect">
            <a:avLst/>
          </a:prstGeom>
          <a:extLst>
            <a:ext uri="{C572A759-6A51-4108-AA02-DFA0A04FC94B}">
              <ma14:wrappingTextBoxFlag xmlns:ma14="http://schemas.microsoft.com/office/mac/drawingml/2011/main" val="0"/>
            </a:ext>
          </a:extLst>
        </p:spPr>
        <p:txBody>
          <a:bodyPr/>
          <a:lstStyle>
            <a:lvl1pPr>
              <a:defRPr sz="1000">
                <a:solidFill>
                  <a:srgbClr val="6B6F8E"/>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685800"/>
          </a:xfrm>
          <a:prstGeom prst="rect">
            <a:avLst/>
          </a:prstGeom>
          <a:noFill/>
          <a:ln/>
        </p:spPr>
        <p:txBody>
          <a:bodyPr wrap="square" lIns="0" tIns="0" rIns="0" bIns="0" rtlCol="0" anchor="ctr"/>
          <a:lstStyle/>
          <a:p>
            <a:pPr algn="l" indent="0" marL="0">
              <a:buNone/>
            </a:pPr>
            <a:r>
              <a:rPr lang="en-US" sz="3200" b="1" dirty="0">
                <a:solidFill>
                  <a:schemeClr val="tx1"/>
                </a:solidFill>
              </a:rPr>
              <a:t>Nothing waits unnoticed</a:t>
            </a:r>
            <a:endParaRPr lang="en-US" sz="3200" dirty="0"/>
          </a:p>
        </p:txBody>
      </p:sp>
      <p:sp>
        <p:nvSpPr>
          <p:cNvPr id="3" name="eyebrow"/>
          <p:cNvSpPr txBox="1"/>
          <p:nvPr/>
        </p:nvSpPr>
        <p:spPr>
          <a:xfrm>
            <a:off x="7818120" y="1417320"/>
            <a:ext cx="3794760" cy="274320"/>
          </a:xfrm>
          <a:prstGeom prst="rect">
            <a:avLst/>
          </a:prstGeom>
          <a:noFill/>
          <a:ln/>
        </p:spPr>
        <p:txBody>
          <a:bodyPr wrap="square" lIns="0" tIns="0" rIns="0" bIns="0" rtlCol="0" anchor="ctr"/>
          <a:lstStyle/>
          <a:p>
            <a:pPr indent="0" marL="0">
              <a:buNone/>
            </a:pPr>
            <a:r>
              <a:rPr lang="en-US" sz="1200" b="1" spc="200" kern="0" dirty="0">
                <a:solidFill>
                  <a:schemeClr val="accent1"/>
                </a:solidFill>
              </a:rPr>
              <a:t>NOTIFICATIONS</a:t>
            </a:r>
            <a:endParaRPr lang="en-US" sz="1200" dirty="0"/>
          </a:p>
        </p:txBody>
      </p:sp>
      <p:sp>
        <p:nvSpPr>
          <p:cNvPr id="4" name="lead"/>
          <p:cNvSpPr txBox="1"/>
          <p:nvPr/>
        </p:nvSpPr>
        <p:spPr>
          <a:xfrm>
            <a:off x="7818120" y="1737360"/>
            <a:ext cx="3794760" cy="1051560"/>
          </a:xfrm>
          <a:prstGeom prst="rect">
            <a:avLst/>
          </a:prstGeom>
          <a:noFill/>
          <a:ln/>
        </p:spPr>
        <p:txBody>
          <a:bodyPr wrap="square" lIns="0" tIns="0" rIns="0" bIns="0" rtlCol="0" anchor="t"/>
          <a:lstStyle/>
          <a:p>
            <a:pPr indent="0" marL="0">
              <a:buNone/>
            </a:pPr>
            <a:r>
              <a:rPr lang="en-US" sz="1800" dirty="0">
                <a:solidFill>
                  <a:schemeClr val="tx1"/>
                </a:solidFill>
              </a:rPr>
              <a:t>A bell for HR and for every employee — requests, decisions, payslips and expiries as they happen.</a:t>
            </a:r>
            <a:endParaRPr lang="en-US" sz="1800" dirty="0"/>
          </a:p>
        </p:txBody>
      </p:sp>
      <p:sp>
        <p:nvSpPr>
          <p:cNvPr id="5" name="bullet 1 dot"/>
          <p:cNvSpPr/>
          <p:nvPr/>
        </p:nvSpPr>
        <p:spPr>
          <a:xfrm>
            <a:off x="7818120" y="3008376"/>
            <a:ext cx="274320" cy="274320"/>
          </a:xfrm>
          <a:prstGeom prst="ellipse">
            <a:avLst/>
          </a:prstGeom>
          <a:solidFill>
            <a:schemeClr val="accent1"/>
          </a:solidFill>
          <a:ln w="12700">
            <a:solidFill>
              <a:schemeClr val="accent1"/>
            </a:solidFill>
            <a:prstDash val="solid"/>
          </a:ln>
        </p:spPr>
      </p:sp>
      <p:pic>
        <p:nvPicPr>
          <p:cNvPr id="6" name="bullet 1 tick" descr="preencoded.png">    </p:cNvPr>
          <p:cNvPicPr>
            <a:picLocks noChangeAspect="1"/>
          </p:cNvPicPr>
          <p:nvPr/>
        </p:nvPicPr>
        <p:blipFill>
          <a:blip r:embed="rId1"/>
          <a:stretch>
            <a:fillRect/>
          </a:stretch>
        </p:blipFill>
        <p:spPr>
          <a:xfrm>
            <a:off x="7882128" y="3072384"/>
            <a:ext cx="146304" cy="146304"/>
          </a:xfrm>
          <a:prstGeom prst="rect">
            <a:avLst/>
          </a:prstGeom>
        </p:spPr>
      </p:pic>
      <p:sp>
        <p:nvSpPr>
          <p:cNvPr id="7" name="bullet 1"/>
          <p:cNvSpPr txBox="1"/>
          <p:nvPr/>
        </p:nvSpPr>
        <p:spPr>
          <a:xfrm>
            <a:off x="8229600" y="2953512"/>
            <a:ext cx="3383280" cy="566928"/>
          </a:xfrm>
          <a:prstGeom prst="rect">
            <a:avLst/>
          </a:prstGeom>
          <a:noFill/>
          <a:ln/>
        </p:spPr>
        <p:txBody>
          <a:bodyPr wrap="square" lIns="0" tIns="0" rIns="0" bIns="0" rtlCol="0" anchor="t"/>
          <a:lstStyle/>
          <a:p>
            <a:pPr indent="0" marL="0">
              <a:buNone/>
            </a:pPr>
            <a:r>
              <a:rPr lang="en-US" sz="1400" dirty="0">
                <a:solidFill>
                  <a:schemeClr val="tx1"/>
                </a:solidFill>
              </a:rPr>
              <a:t>Leave, corrections, claims and documents</a:t>
            </a:r>
            <a:endParaRPr lang="en-US" sz="1400" dirty="0"/>
          </a:p>
        </p:txBody>
      </p:sp>
      <p:sp>
        <p:nvSpPr>
          <p:cNvPr id="8" name="bullet 2 dot"/>
          <p:cNvSpPr/>
          <p:nvPr/>
        </p:nvSpPr>
        <p:spPr>
          <a:xfrm>
            <a:off x="7818120" y="3630168"/>
            <a:ext cx="274320" cy="274320"/>
          </a:xfrm>
          <a:prstGeom prst="ellipse">
            <a:avLst/>
          </a:prstGeom>
          <a:solidFill>
            <a:schemeClr val="accent1"/>
          </a:solidFill>
          <a:ln w="12700">
            <a:solidFill>
              <a:schemeClr val="accent1"/>
            </a:solidFill>
            <a:prstDash val="solid"/>
          </a:ln>
        </p:spPr>
      </p:sp>
      <p:pic>
        <p:nvPicPr>
          <p:cNvPr id="9" name="bullet 2 tick" descr="preencoded.png">    </p:cNvPr>
          <p:cNvPicPr>
            <a:picLocks noChangeAspect="1"/>
          </p:cNvPicPr>
          <p:nvPr/>
        </p:nvPicPr>
        <p:blipFill>
          <a:blip r:embed="rId2"/>
          <a:stretch>
            <a:fillRect/>
          </a:stretch>
        </p:blipFill>
        <p:spPr>
          <a:xfrm>
            <a:off x="7882128" y="3694176"/>
            <a:ext cx="146304" cy="146304"/>
          </a:xfrm>
          <a:prstGeom prst="rect">
            <a:avLst/>
          </a:prstGeom>
        </p:spPr>
      </p:pic>
      <p:sp>
        <p:nvSpPr>
          <p:cNvPr id="10" name="bullet 2"/>
          <p:cNvSpPr txBox="1"/>
          <p:nvPr/>
        </p:nvSpPr>
        <p:spPr>
          <a:xfrm>
            <a:off x="8229600" y="3575304"/>
            <a:ext cx="3383280" cy="566928"/>
          </a:xfrm>
          <a:prstGeom prst="rect">
            <a:avLst/>
          </a:prstGeom>
          <a:noFill/>
          <a:ln/>
        </p:spPr>
        <p:txBody>
          <a:bodyPr wrap="square" lIns="0" tIns="0" rIns="0" bIns="0" rtlCol="0" anchor="t"/>
          <a:lstStyle/>
          <a:p>
            <a:pPr indent="0" marL="0">
              <a:buNone/>
            </a:pPr>
            <a:r>
              <a:rPr lang="en-US" sz="1400" dirty="0">
                <a:solidFill>
                  <a:schemeClr val="tx1"/>
                </a:solidFill>
              </a:rPr>
              <a:t>Loans, letters, reviews and payslips</a:t>
            </a:r>
            <a:endParaRPr lang="en-US" sz="1400" dirty="0"/>
          </a:p>
        </p:txBody>
      </p:sp>
      <p:sp>
        <p:nvSpPr>
          <p:cNvPr id="11" name="bullet 3 dot"/>
          <p:cNvSpPr/>
          <p:nvPr/>
        </p:nvSpPr>
        <p:spPr>
          <a:xfrm>
            <a:off x="7818120" y="4251960"/>
            <a:ext cx="274320" cy="274320"/>
          </a:xfrm>
          <a:prstGeom prst="ellipse">
            <a:avLst/>
          </a:prstGeom>
          <a:solidFill>
            <a:schemeClr val="accent1"/>
          </a:solidFill>
          <a:ln w="12700">
            <a:solidFill>
              <a:schemeClr val="accent1"/>
            </a:solidFill>
            <a:prstDash val="solid"/>
          </a:ln>
        </p:spPr>
      </p:sp>
      <p:pic>
        <p:nvPicPr>
          <p:cNvPr id="12" name="bullet 3 tick" descr="preencoded.png">    </p:cNvPr>
          <p:cNvPicPr>
            <a:picLocks noChangeAspect="1"/>
          </p:cNvPicPr>
          <p:nvPr/>
        </p:nvPicPr>
        <p:blipFill>
          <a:blip r:embed="rId3"/>
          <a:stretch>
            <a:fillRect/>
          </a:stretch>
        </p:blipFill>
        <p:spPr>
          <a:xfrm>
            <a:off x="7882128" y="4315968"/>
            <a:ext cx="146304" cy="146304"/>
          </a:xfrm>
          <a:prstGeom prst="rect">
            <a:avLst/>
          </a:prstGeom>
        </p:spPr>
      </p:pic>
      <p:sp>
        <p:nvSpPr>
          <p:cNvPr id="13" name="bullet 3"/>
          <p:cNvSpPr txBox="1"/>
          <p:nvPr/>
        </p:nvSpPr>
        <p:spPr>
          <a:xfrm>
            <a:off x="8229600" y="4197096"/>
            <a:ext cx="3383280" cy="566928"/>
          </a:xfrm>
          <a:prstGeom prst="rect">
            <a:avLst/>
          </a:prstGeom>
          <a:noFill/>
          <a:ln/>
        </p:spPr>
        <p:txBody>
          <a:bodyPr wrap="square" lIns="0" tIns="0" rIns="0" bIns="0" rtlCol="0" anchor="t"/>
          <a:lstStyle/>
          <a:p>
            <a:pPr indent="0" marL="0">
              <a:buNone/>
            </a:pPr>
            <a:r>
              <a:rPr lang="en-US" sz="1400" dirty="0">
                <a:solidFill>
                  <a:schemeClr val="tx1"/>
                </a:solidFill>
              </a:rPr>
              <a:t>Expiring documents and insurance renewals</a:t>
            </a:r>
            <a:endParaRPr lang="en-US" sz="1400" dirty="0"/>
          </a:p>
        </p:txBody>
      </p:sp>
      <p:sp>
        <p:nvSpPr>
          <p:cNvPr id="14" name="bullet 4 dot"/>
          <p:cNvSpPr/>
          <p:nvPr/>
        </p:nvSpPr>
        <p:spPr>
          <a:xfrm>
            <a:off x="7818120" y="4873752"/>
            <a:ext cx="274320" cy="274320"/>
          </a:xfrm>
          <a:prstGeom prst="ellipse">
            <a:avLst/>
          </a:prstGeom>
          <a:solidFill>
            <a:schemeClr val="accent1"/>
          </a:solidFill>
          <a:ln w="12700">
            <a:solidFill>
              <a:schemeClr val="accent1"/>
            </a:solidFill>
            <a:prstDash val="solid"/>
          </a:ln>
        </p:spPr>
      </p:sp>
      <p:pic>
        <p:nvPicPr>
          <p:cNvPr id="15" name="bullet 4 tick" descr="preencoded.png">    </p:cNvPr>
          <p:cNvPicPr>
            <a:picLocks noChangeAspect="1"/>
          </p:cNvPicPr>
          <p:nvPr/>
        </p:nvPicPr>
        <p:blipFill>
          <a:blip r:embed="rId4"/>
          <a:stretch>
            <a:fillRect/>
          </a:stretch>
        </p:blipFill>
        <p:spPr>
          <a:xfrm>
            <a:off x="7882128" y="4937760"/>
            <a:ext cx="146304" cy="146304"/>
          </a:xfrm>
          <a:prstGeom prst="rect">
            <a:avLst/>
          </a:prstGeom>
        </p:spPr>
      </p:pic>
      <p:sp>
        <p:nvSpPr>
          <p:cNvPr id="16" name="bullet 4"/>
          <p:cNvSpPr txBox="1"/>
          <p:nvPr/>
        </p:nvSpPr>
        <p:spPr>
          <a:xfrm>
            <a:off x="8229600" y="4818888"/>
            <a:ext cx="3383280" cy="566928"/>
          </a:xfrm>
          <a:prstGeom prst="rect">
            <a:avLst/>
          </a:prstGeom>
          <a:noFill/>
          <a:ln/>
        </p:spPr>
        <p:txBody>
          <a:bodyPr wrap="square" lIns="0" tIns="0" rIns="0" bIns="0" rtlCol="0" anchor="t"/>
          <a:lstStyle/>
          <a:p>
            <a:pPr indent="0" marL="0">
              <a:buNone/>
            </a:pPr>
            <a:r>
              <a:rPr lang="en-US" sz="1400" dirty="0">
                <a:solidFill>
                  <a:schemeClr val="tx1"/>
                </a:solidFill>
              </a:rPr>
              <a:t>Also in the mobile app</a:t>
            </a:r>
            <a:endParaRPr lang="en-US" sz="1400" dirty="0"/>
          </a:p>
        </p:txBody>
      </p:sp>
      <p:sp>
        <p:nvSpPr>
          <p:cNvPr id="17" name="bell frame"/>
          <p:cNvSpPr/>
          <p:nvPr/>
        </p:nvSpPr>
        <p:spPr>
          <a:xfrm>
            <a:off x="457200" y="1371600"/>
            <a:ext cx="7040880" cy="4469130"/>
          </a:xfrm>
          <a:prstGeom prst="roundRect">
            <a:avLst>
              <a:gd name="adj" fmla="val 2455"/>
            </a:avLst>
          </a:prstGeom>
          <a:solidFill>
            <a:schemeClr val="bg2"/>
          </a:solidFill>
          <a:ln w="9525">
            <a:solidFill>
              <a:srgbClr val="E2E4F3"/>
            </a:solidFill>
            <a:prstDash val="solid"/>
          </a:ln>
          <a:effectLst>
            <a:outerShdw sx="100000" sy="100000" kx="0" ky="0" algn="bl" rotWithShape="0" blurRad="177800" dist="50800" dir="5400000">
              <a:srgbClr val="1E2470">
                <a:alpha val="18000"/>
              </a:srgbClr>
            </a:outerShdw>
          </a:effectLst>
        </p:spPr>
      </p:sp>
      <p:pic>
        <p:nvPicPr>
          <p:cNvPr id="18" name="bell screenshot" descr="Notification bell with leave requests, letters and expiring documents">    </p:cNvPr>
          <p:cNvPicPr>
            <a:picLocks noChangeAspect="1"/>
          </p:cNvPicPr>
          <p:nvPr/>
        </p:nvPicPr>
        <p:blipFill>
          <a:blip r:embed="rId5"/>
          <a:stretch>
            <a:fillRect/>
          </a:stretch>
        </p:blipFill>
        <p:spPr>
          <a:xfrm>
            <a:off x="548640" y="1463040"/>
            <a:ext cx="6858000" cy="4286250"/>
          </a:xfrm>
          <a:prstGeom prst="rect">
            <a:avLst/>
          </a:prstGeom>
        </p:spPr>
      </p:pic>
      <p:sp>
        <p:nvSpPr>
          <p:cNvPr id="25" name="Slide Number Placeholder 0"/>
          <p:cNvSpPr>
            <a:spLocks noGrp="1"/>
          </p:cNvSpPr>
          <p:nvPr>
            <p:ph type="sldNum" sz="quarter" idx="4294967295"/>
          </p:nvPr>
        </p:nvSpPr>
        <p:spPr>
          <a:xfrm>
            <a:off x="11155680" y="6336792"/>
            <a:ext cx="502920" cy="292608"/>
          </a:xfrm>
          <a:prstGeom prst="rect">
            <a:avLst/>
          </a:prstGeom>
          <a:extLst>
            <a:ext uri="{C572A759-6A51-4108-AA02-DFA0A04FC94B}">
              <ma14:wrappingTextBoxFlag xmlns:ma14="http://schemas.microsoft.com/office/mac/drawingml/2011/main" val="0"/>
            </a:ext>
          </a:extLst>
        </p:spPr>
        <p:txBody>
          <a:bodyPr/>
          <a:lstStyle>
            <a:lvl1pPr>
              <a:defRPr sz="1000">
                <a:solidFill>
                  <a:srgbClr val="6B6F8E"/>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685800"/>
          </a:xfrm>
          <a:prstGeom prst="rect">
            <a:avLst/>
          </a:prstGeom>
          <a:noFill/>
          <a:ln/>
        </p:spPr>
        <p:txBody>
          <a:bodyPr wrap="square" lIns="0" tIns="0" rIns="0" bIns="0" rtlCol="0" anchor="ctr"/>
          <a:lstStyle/>
          <a:p>
            <a:pPr algn="l" indent="0" marL="0">
              <a:buNone/>
            </a:pPr>
            <a:r>
              <a:rPr lang="en-US" sz="3200" b="1" dirty="0">
                <a:solidFill>
                  <a:schemeClr val="tx1"/>
                </a:solidFill>
              </a:rPr>
              <a:t>Secure by design</a:t>
            </a:r>
            <a:endParaRPr lang="en-US" sz="3200" dirty="0"/>
          </a:p>
        </p:txBody>
      </p:sp>
      <p:sp>
        <p:nvSpPr>
          <p:cNvPr id="3" name="Encrypted passwords and sessions card"/>
          <p:cNvSpPr/>
          <p:nvPr/>
        </p:nvSpPr>
        <p:spPr>
          <a:xfrm>
            <a:off x="548640" y="1463040"/>
            <a:ext cx="3520440" cy="1920240"/>
          </a:xfrm>
          <a:prstGeom prst="roundRect">
            <a:avLst>
              <a:gd name="adj" fmla="val 6667"/>
            </a:avLst>
          </a:prstGeom>
          <a:solidFill>
            <a:schemeClr val="bg2"/>
          </a:solidFill>
          <a:ln w="9525">
            <a:solidFill>
              <a:srgbClr val="E2E4F3"/>
            </a:solidFill>
            <a:prstDash val="solid"/>
          </a:ln>
        </p:spPr>
      </p:sp>
      <p:sp>
        <p:nvSpPr>
          <p:cNvPr id="4" name="Encrypted passwords and sessions icon circle"/>
          <p:cNvSpPr/>
          <p:nvPr/>
        </p:nvSpPr>
        <p:spPr>
          <a:xfrm>
            <a:off x="822960" y="1737360"/>
            <a:ext cx="566928" cy="566928"/>
          </a:xfrm>
          <a:prstGeom prst="ellipse">
            <a:avLst/>
          </a:prstGeom>
          <a:solidFill>
            <a:srgbClr val="E6E7FD"/>
          </a:solidFill>
          <a:ln w="12700">
            <a:solidFill>
              <a:srgbClr val="E6E7FD"/>
            </a:solidFill>
            <a:prstDash val="solid"/>
          </a:ln>
        </p:spPr>
      </p:sp>
      <p:pic>
        <p:nvPicPr>
          <p:cNvPr id="5" name="Encrypted passwords and sessions icon" descr="preencoded.png">    </p:cNvPr>
          <p:cNvPicPr>
            <a:picLocks noChangeAspect="1"/>
          </p:cNvPicPr>
          <p:nvPr/>
        </p:nvPicPr>
        <p:blipFill>
          <a:blip r:embed="rId1"/>
          <a:stretch>
            <a:fillRect/>
          </a:stretch>
        </p:blipFill>
        <p:spPr>
          <a:xfrm>
            <a:off x="969264" y="1883664"/>
            <a:ext cx="274320" cy="274320"/>
          </a:xfrm>
          <a:prstGeom prst="rect">
            <a:avLst/>
          </a:prstGeom>
        </p:spPr>
      </p:pic>
      <p:sp>
        <p:nvSpPr>
          <p:cNvPr id="6" name="Encrypted passwords and sessions heading"/>
          <p:cNvSpPr txBox="1"/>
          <p:nvPr/>
        </p:nvSpPr>
        <p:spPr>
          <a:xfrm>
            <a:off x="822960" y="2423160"/>
            <a:ext cx="3017520" cy="365760"/>
          </a:xfrm>
          <a:prstGeom prst="rect">
            <a:avLst/>
          </a:prstGeom>
          <a:noFill/>
          <a:ln/>
        </p:spPr>
        <p:txBody>
          <a:bodyPr wrap="square" lIns="0" tIns="0" rIns="0" bIns="0" rtlCol="0" anchor="ctr"/>
          <a:lstStyle/>
          <a:p>
            <a:pPr indent="0" marL="0">
              <a:buNone/>
            </a:pPr>
            <a:r>
              <a:rPr lang="en-US" sz="1600" b="1" dirty="0">
                <a:solidFill>
                  <a:schemeClr val="tx1"/>
                </a:solidFill>
              </a:rPr>
              <a:t>Encrypted passwords and sessions</a:t>
            </a:r>
            <a:endParaRPr lang="en-US" sz="1600" dirty="0"/>
          </a:p>
        </p:txBody>
      </p:sp>
      <p:sp>
        <p:nvSpPr>
          <p:cNvPr id="7" name="Encrypted passwords and sessions text"/>
          <p:cNvSpPr txBox="1"/>
          <p:nvPr/>
        </p:nvSpPr>
        <p:spPr>
          <a:xfrm>
            <a:off x="822960" y="2788920"/>
            <a:ext cx="3017520" cy="548640"/>
          </a:xfrm>
          <a:prstGeom prst="rect">
            <a:avLst/>
          </a:prstGeom>
          <a:noFill/>
          <a:ln/>
        </p:spPr>
        <p:txBody>
          <a:bodyPr wrap="square" lIns="0" tIns="0" rIns="0" bIns="0" rtlCol="0" anchor="t"/>
          <a:lstStyle/>
          <a:p>
            <a:pPr indent="0" marL="0">
              <a:buNone/>
            </a:pPr>
            <a:r>
              <a:rPr lang="en-US" sz="1300" dirty="0">
                <a:solidFill>
                  <a:srgbClr val="6B6F8E"/>
                </a:solidFill>
              </a:rPr>
              <a:t>bcrypt passwords, HTTPS-only cookies, protection against forged requests</a:t>
            </a:r>
            <a:endParaRPr lang="en-US" sz="1300" dirty="0"/>
          </a:p>
        </p:txBody>
      </p:sp>
      <p:sp>
        <p:nvSpPr>
          <p:cNvPr id="8" name="Every company is separate card"/>
          <p:cNvSpPr/>
          <p:nvPr/>
        </p:nvSpPr>
        <p:spPr>
          <a:xfrm>
            <a:off x="4297680" y="1463040"/>
            <a:ext cx="3520440" cy="1920240"/>
          </a:xfrm>
          <a:prstGeom prst="roundRect">
            <a:avLst>
              <a:gd name="adj" fmla="val 6667"/>
            </a:avLst>
          </a:prstGeom>
          <a:solidFill>
            <a:schemeClr val="bg2"/>
          </a:solidFill>
          <a:ln w="9525">
            <a:solidFill>
              <a:srgbClr val="E2E4F3"/>
            </a:solidFill>
            <a:prstDash val="solid"/>
          </a:ln>
        </p:spPr>
      </p:sp>
      <p:sp>
        <p:nvSpPr>
          <p:cNvPr id="9" name="Every company is separate icon circle"/>
          <p:cNvSpPr/>
          <p:nvPr/>
        </p:nvSpPr>
        <p:spPr>
          <a:xfrm>
            <a:off x="4572000" y="1737360"/>
            <a:ext cx="566928" cy="566928"/>
          </a:xfrm>
          <a:prstGeom prst="ellipse">
            <a:avLst/>
          </a:prstGeom>
          <a:solidFill>
            <a:srgbClr val="E6E7FD"/>
          </a:solidFill>
          <a:ln w="12700">
            <a:solidFill>
              <a:srgbClr val="E6E7FD"/>
            </a:solidFill>
            <a:prstDash val="solid"/>
          </a:ln>
        </p:spPr>
      </p:sp>
      <p:pic>
        <p:nvPicPr>
          <p:cNvPr id="10" name="Every company is separate icon" descr="preencoded.png">    </p:cNvPr>
          <p:cNvPicPr>
            <a:picLocks noChangeAspect="1"/>
          </p:cNvPicPr>
          <p:nvPr/>
        </p:nvPicPr>
        <p:blipFill>
          <a:blip r:embed="rId2"/>
          <a:stretch>
            <a:fillRect/>
          </a:stretch>
        </p:blipFill>
        <p:spPr>
          <a:xfrm>
            <a:off x="4718304" y="1883664"/>
            <a:ext cx="274320" cy="274320"/>
          </a:xfrm>
          <a:prstGeom prst="rect">
            <a:avLst/>
          </a:prstGeom>
        </p:spPr>
      </p:pic>
      <p:sp>
        <p:nvSpPr>
          <p:cNvPr id="11" name="Every company is separate heading"/>
          <p:cNvSpPr txBox="1"/>
          <p:nvPr/>
        </p:nvSpPr>
        <p:spPr>
          <a:xfrm>
            <a:off x="4572000" y="2423160"/>
            <a:ext cx="3017520" cy="365760"/>
          </a:xfrm>
          <a:prstGeom prst="rect">
            <a:avLst/>
          </a:prstGeom>
          <a:noFill/>
          <a:ln/>
        </p:spPr>
        <p:txBody>
          <a:bodyPr wrap="square" lIns="0" tIns="0" rIns="0" bIns="0" rtlCol="0" anchor="ctr"/>
          <a:lstStyle/>
          <a:p>
            <a:pPr indent="0" marL="0">
              <a:buNone/>
            </a:pPr>
            <a:r>
              <a:rPr lang="en-US" sz="1600" b="1" dirty="0">
                <a:solidFill>
                  <a:schemeClr val="tx1"/>
                </a:solidFill>
              </a:rPr>
              <a:t>Every company is separate</a:t>
            </a:r>
            <a:endParaRPr lang="en-US" sz="1600" dirty="0"/>
          </a:p>
        </p:txBody>
      </p:sp>
      <p:sp>
        <p:nvSpPr>
          <p:cNvPr id="12" name="Every company is separate text"/>
          <p:cNvSpPr txBox="1"/>
          <p:nvPr/>
        </p:nvSpPr>
        <p:spPr>
          <a:xfrm>
            <a:off x="4572000" y="2788920"/>
            <a:ext cx="3017520" cy="548640"/>
          </a:xfrm>
          <a:prstGeom prst="rect">
            <a:avLst/>
          </a:prstGeom>
          <a:noFill/>
          <a:ln/>
        </p:spPr>
        <p:txBody>
          <a:bodyPr wrap="square" lIns="0" tIns="0" rIns="0" bIns="0" rtlCol="0" anchor="t"/>
          <a:lstStyle/>
          <a:p>
            <a:pPr indent="0" marL="0">
              <a:buNone/>
            </a:pPr>
            <a:r>
              <a:rPr lang="en-US" sz="1300" dirty="0">
                <a:solidFill>
                  <a:srgbClr val="6B6F8E"/>
                </a:solidFill>
              </a:rPr>
              <a:t>Admins only ever see their own company’s staff and data</a:t>
            </a:r>
            <a:endParaRPr lang="en-US" sz="1300" dirty="0"/>
          </a:p>
        </p:txBody>
      </p:sp>
      <p:sp>
        <p:nvSpPr>
          <p:cNvPr id="13" name="Full activity log card"/>
          <p:cNvSpPr/>
          <p:nvPr/>
        </p:nvSpPr>
        <p:spPr>
          <a:xfrm>
            <a:off x="8046720" y="1463040"/>
            <a:ext cx="3520440" cy="1920240"/>
          </a:xfrm>
          <a:prstGeom prst="roundRect">
            <a:avLst>
              <a:gd name="adj" fmla="val 6667"/>
            </a:avLst>
          </a:prstGeom>
          <a:solidFill>
            <a:schemeClr val="bg2"/>
          </a:solidFill>
          <a:ln w="9525">
            <a:solidFill>
              <a:srgbClr val="E2E4F3"/>
            </a:solidFill>
            <a:prstDash val="solid"/>
          </a:ln>
        </p:spPr>
      </p:sp>
      <p:sp>
        <p:nvSpPr>
          <p:cNvPr id="14" name="Full activity log icon circle"/>
          <p:cNvSpPr/>
          <p:nvPr/>
        </p:nvSpPr>
        <p:spPr>
          <a:xfrm>
            <a:off x="8321040" y="1737360"/>
            <a:ext cx="566928" cy="566928"/>
          </a:xfrm>
          <a:prstGeom prst="ellipse">
            <a:avLst/>
          </a:prstGeom>
          <a:solidFill>
            <a:srgbClr val="E6E7FD"/>
          </a:solidFill>
          <a:ln w="12700">
            <a:solidFill>
              <a:srgbClr val="E6E7FD"/>
            </a:solidFill>
            <a:prstDash val="solid"/>
          </a:ln>
        </p:spPr>
      </p:sp>
      <p:pic>
        <p:nvPicPr>
          <p:cNvPr id="15" name="Full activity log icon" descr="preencoded.png">    </p:cNvPr>
          <p:cNvPicPr>
            <a:picLocks noChangeAspect="1"/>
          </p:cNvPicPr>
          <p:nvPr/>
        </p:nvPicPr>
        <p:blipFill>
          <a:blip r:embed="rId3"/>
          <a:stretch>
            <a:fillRect/>
          </a:stretch>
        </p:blipFill>
        <p:spPr>
          <a:xfrm>
            <a:off x="8467344" y="1883664"/>
            <a:ext cx="274320" cy="274320"/>
          </a:xfrm>
          <a:prstGeom prst="rect">
            <a:avLst/>
          </a:prstGeom>
        </p:spPr>
      </p:pic>
      <p:sp>
        <p:nvSpPr>
          <p:cNvPr id="16" name="Full activity log heading"/>
          <p:cNvSpPr txBox="1"/>
          <p:nvPr/>
        </p:nvSpPr>
        <p:spPr>
          <a:xfrm>
            <a:off x="8321040" y="2423160"/>
            <a:ext cx="3017520" cy="365760"/>
          </a:xfrm>
          <a:prstGeom prst="rect">
            <a:avLst/>
          </a:prstGeom>
          <a:noFill/>
          <a:ln/>
        </p:spPr>
        <p:txBody>
          <a:bodyPr wrap="square" lIns="0" tIns="0" rIns="0" bIns="0" rtlCol="0" anchor="ctr"/>
          <a:lstStyle/>
          <a:p>
            <a:pPr indent="0" marL="0">
              <a:buNone/>
            </a:pPr>
            <a:r>
              <a:rPr lang="en-US" sz="1600" b="1" dirty="0">
                <a:solidFill>
                  <a:schemeClr val="tx1"/>
                </a:solidFill>
              </a:rPr>
              <a:t>Full activity log</a:t>
            </a:r>
            <a:endParaRPr lang="en-US" sz="1600" dirty="0"/>
          </a:p>
        </p:txBody>
      </p:sp>
      <p:sp>
        <p:nvSpPr>
          <p:cNvPr id="17" name="Full activity log text"/>
          <p:cNvSpPr txBox="1"/>
          <p:nvPr/>
        </p:nvSpPr>
        <p:spPr>
          <a:xfrm>
            <a:off x="8321040" y="2788920"/>
            <a:ext cx="3017520" cy="548640"/>
          </a:xfrm>
          <a:prstGeom prst="rect">
            <a:avLst/>
          </a:prstGeom>
          <a:noFill/>
          <a:ln/>
        </p:spPr>
        <p:txBody>
          <a:bodyPr wrap="square" lIns="0" tIns="0" rIns="0" bIns="0" rtlCol="0" anchor="t"/>
          <a:lstStyle/>
          <a:p>
            <a:pPr indent="0" marL="0">
              <a:buNone/>
            </a:pPr>
            <a:r>
              <a:rPr lang="en-US" sz="1300" dirty="0">
                <a:solidFill>
                  <a:srgbClr val="6B6F8E"/>
                </a:solidFill>
              </a:rPr>
              <a:t>Approvals, payroll, settings and sign-ins — searchable and exportable</a:t>
            </a:r>
            <a:endParaRPr lang="en-US" sz="1300" dirty="0"/>
          </a:p>
        </p:txBody>
      </p:sp>
      <p:sp>
        <p:nvSpPr>
          <p:cNvPr id="18" name="Office-network punch-in card"/>
          <p:cNvSpPr/>
          <p:nvPr/>
        </p:nvSpPr>
        <p:spPr>
          <a:xfrm>
            <a:off x="548640" y="3657600"/>
            <a:ext cx="3520440" cy="1920240"/>
          </a:xfrm>
          <a:prstGeom prst="roundRect">
            <a:avLst>
              <a:gd name="adj" fmla="val 6667"/>
            </a:avLst>
          </a:prstGeom>
          <a:solidFill>
            <a:schemeClr val="bg2"/>
          </a:solidFill>
          <a:ln w="9525">
            <a:solidFill>
              <a:srgbClr val="E2E4F3"/>
            </a:solidFill>
            <a:prstDash val="solid"/>
          </a:ln>
        </p:spPr>
      </p:sp>
      <p:sp>
        <p:nvSpPr>
          <p:cNvPr id="19" name="Office-network punch-in icon circle"/>
          <p:cNvSpPr/>
          <p:nvPr/>
        </p:nvSpPr>
        <p:spPr>
          <a:xfrm>
            <a:off x="822960" y="3931920"/>
            <a:ext cx="566928" cy="566928"/>
          </a:xfrm>
          <a:prstGeom prst="ellipse">
            <a:avLst/>
          </a:prstGeom>
          <a:solidFill>
            <a:srgbClr val="E6E7FD"/>
          </a:solidFill>
          <a:ln w="12700">
            <a:solidFill>
              <a:srgbClr val="E6E7FD"/>
            </a:solidFill>
            <a:prstDash val="solid"/>
          </a:ln>
        </p:spPr>
      </p:sp>
      <p:pic>
        <p:nvPicPr>
          <p:cNvPr id="20" name="Office-network punch-in icon" descr="preencoded.png">    </p:cNvPr>
          <p:cNvPicPr>
            <a:picLocks noChangeAspect="1"/>
          </p:cNvPicPr>
          <p:nvPr/>
        </p:nvPicPr>
        <p:blipFill>
          <a:blip r:embed="rId4"/>
          <a:stretch>
            <a:fillRect/>
          </a:stretch>
        </p:blipFill>
        <p:spPr>
          <a:xfrm>
            <a:off x="969264" y="4078224"/>
            <a:ext cx="274320" cy="274320"/>
          </a:xfrm>
          <a:prstGeom prst="rect">
            <a:avLst/>
          </a:prstGeom>
        </p:spPr>
      </p:pic>
      <p:sp>
        <p:nvSpPr>
          <p:cNvPr id="21" name="Office-network punch-in heading"/>
          <p:cNvSpPr txBox="1"/>
          <p:nvPr/>
        </p:nvSpPr>
        <p:spPr>
          <a:xfrm>
            <a:off x="822960" y="4617720"/>
            <a:ext cx="3017520" cy="365760"/>
          </a:xfrm>
          <a:prstGeom prst="rect">
            <a:avLst/>
          </a:prstGeom>
          <a:noFill/>
          <a:ln/>
        </p:spPr>
        <p:txBody>
          <a:bodyPr wrap="square" lIns="0" tIns="0" rIns="0" bIns="0" rtlCol="0" anchor="ctr"/>
          <a:lstStyle/>
          <a:p>
            <a:pPr indent="0" marL="0">
              <a:buNone/>
            </a:pPr>
            <a:r>
              <a:rPr lang="en-US" sz="1600" b="1" dirty="0">
                <a:solidFill>
                  <a:schemeClr val="tx1"/>
                </a:solidFill>
              </a:rPr>
              <a:t>Office-network punch-in</a:t>
            </a:r>
            <a:endParaRPr lang="en-US" sz="1600" dirty="0"/>
          </a:p>
        </p:txBody>
      </p:sp>
      <p:sp>
        <p:nvSpPr>
          <p:cNvPr id="22" name="Office-network punch-in text"/>
          <p:cNvSpPr txBox="1"/>
          <p:nvPr/>
        </p:nvSpPr>
        <p:spPr>
          <a:xfrm>
            <a:off x="822960" y="4983480"/>
            <a:ext cx="3017520" cy="548640"/>
          </a:xfrm>
          <a:prstGeom prst="rect">
            <a:avLst/>
          </a:prstGeom>
          <a:noFill/>
          <a:ln/>
        </p:spPr>
        <p:txBody>
          <a:bodyPr wrap="square" lIns="0" tIns="0" rIns="0" bIns="0" rtlCol="0" anchor="t"/>
          <a:lstStyle/>
          <a:p>
            <a:pPr indent="0" marL="0">
              <a:buNone/>
            </a:pPr>
            <a:r>
              <a:rPr lang="en-US" sz="1300" dirty="0">
                <a:solidFill>
                  <a:srgbClr val="6B6F8E"/>
                </a:solidFill>
              </a:rPr>
              <a:t>Optional rule to accept punch-in only from office IP addresses</a:t>
            </a:r>
            <a:endParaRPr lang="en-US" sz="1300" dirty="0"/>
          </a:p>
        </p:txBody>
      </p:sp>
      <p:sp>
        <p:nvSpPr>
          <p:cNvPr id="23" name="Private document storage card"/>
          <p:cNvSpPr/>
          <p:nvPr/>
        </p:nvSpPr>
        <p:spPr>
          <a:xfrm>
            <a:off x="4297680" y="3657600"/>
            <a:ext cx="3520440" cy="1920240"/>
          </a:xfrm>
          <a:prstGeom prst="roundRect">
            <a:avLst>
              <a:gd name="adj" fmla="val 6667"/>
            </a:avLst>
          </a:prstGeom>
          <a:solidFill>
            <a:schemeClr val="bg2"/>
          </a:solidFill>
          <a:ln w="9525">
            <a:solidFill>
              <a:srgbClr val="E2E4F3"/>
            </a:solidFill>
            <a:prstDash val="solid"/>
          </a:ln>
        </p:spPr>
      </p:sp>
      <p:sp>
        <p:nvSpPr>
          <p:cNvPr id="24" name="Private document storage icon circle"/>
          <p:cNvSpPr/>
          <p:nvPr/>
        </p:nvSpPr>
        <p:spPr>
          <a:xfrm>
            <a:off x="4572000" y="3931920"/>
            <a:ext cx="566928" cy="566928"/>
          </a:xfrm>
          <a:prstGeom prst="ellipse">
            <a:avLst/>
          </a:prstGeom>
          <a:solidFill>
            <a:srgbClr val="E6E7FD"/>
          </a:solidFill>
          <a:ln w="12700">
            <a:solidFill>
              <a:srgbClr val="E6E7FD"/>
            </a:solidFill>
            <a:prstDash val="solid"/>
          </a:ln>
        </p:spPr>
      </p:sp>
      <p:pic>
        <p:nvPicPr>
          <p:cNvPr id="25" name="Private document storage icon" descr="preencoded.png">    </p:cNvPr>
          <p:cNvPicPr>
            <a:picLocks noChangeAspect="1"/>
          </p:cNvPicPr>
          <p:nvPr/>
        </p:nvPicPr>
        <p:blipFill>
          <a:blip r:embed="rId5"/>
          <a:stretch>
            <a:fillRect/>
          </a:stretch>
        </p:blipFill>
        <p:spPr>
          <a:xfrm>
            <a:off x="4718304" y="4078224"/>
            <a:ext cx="274320" cy="274320"/>
          </a:xfrm>
          <a:prstGeom prst="rect">
            <a:avLst/>
          </a:prstGeom>
        </p:spPr>
      </p:pic>
      <p:sp>
        <p:nvSpPr>
          <p:cNvPr id="26" name="Private document storage heading"/>
          <p:cNvSpPr txBox="1"/>
          <p:nvPr/>
        </p:nvSpPr>
        <p:spPr>
          <a:xfrm>
            <a:off x="4572000" y="4617720"/>
            <a:ext cx="3017520" cy="365760"/>
          </a:xfrm>
          <a:prstGeom prst="rect">
            <a:avLst/>
          </a:prstGeom>
          <a:noFill/>
          <a:ln/>
        </p:spPr>
        <p:txBody>
          <a:bodyPr wrap="square" lIns="0" tIns="0" rIns="0" bIns="0" rtlCol="0" anchor="ctr"/>
          <a:lstStyle/>
          <a:p>
            <a:pPr indent="0" marL="0">
              <a:buNone/>
            </a:pPr>
            <a:r>
              <a:rPr lang="en-US" sz="1600" b="1" dirty="0">
                <a:solidFill>
                  <a:schemeClr val="tx1"/>
                </a:solidFill>
              </a:rPr>
              <a:t>Private document storage</a:t>
            </a:r>
            <a:endParaRPr lang="en-US" sz="1600" dirty="0"/>
          </a:p>
        </p:txBody>
      </p:sp>
      <p:sp>
        <p:nvSpPr>
          <p:cNvPr id="27" name="Private document storage text"/>
          <p:cNvSpPr txBox="1"/>
          <p:nvPr/>
        </p:nvSpPr>
        <p:spPr>
          <a:xfrm>
            <a:off x="4572000" y="4983480"/>
            <a:ext cx="3017520" cy="548640"/>
          </a:xfrm>
          <a:prstGeom prst="rect">
            <a:avLst/>
          </a:prstGeom>
          <a:noFill/>
          <a:ln/>
        </p:spPr>
        <p:txBody>
          <a:bodyPr wrap="square" lIns="0" tIns="0" rIns="0" bIns="0" rtlCol="0" anchor="t"/>
          <a:lstStyle/>
          <a:p>
            <a:pPr indent="0" marL="0">
              <a:buNone/>
            </a:pPr>
            <a:r>
              <a:rPr lang="en-US" sz="1300" dirty="0">
                <a:solidFill>
                  <a:srgbClr val="6B6F8E"/>
                </a:solidFill>
              </a:rPr>
              <a:t>Files open only for the employee and their company’s admins</a:t>
            </a:r>
            <a:endParaRPr lang="en-US" sz="1300" dirty="0"/>
          </a:p>
        </p:txBody>
      </p:sp>
      <p:sp>
        <p:nvSpPr>
          <p:cNvPr id="28" name="Roles and permissions card"/>
          <p:cNvSpPr/>
          <p:nvPr/>
        </p:nvSpPr>
        <p:spPr>
          <a:xfrm>
            <a:off x="8046720" y="3657600"/>
            <a:ext cx="3520440" cy="1920240"/>
          </a:xfrm>
          <a:prstGeom prst="roundRect">
            <a:avLst>
              <a:gd name="adj" fmla="val 6667"/>
            </a:avLst>
          </a:prstGeom>
          <a:solidFill>
            <a:schemeClr val="bg2"/>
          </a:solidFill>
          <a:ln w="9525">
            <a:solidFill>
              <a:srgbClr val="E2E4F3"/>
            </a:solidFill>
            <a:prstDash val="solid"/>
          </a:ln>
        </p:spPr>
      </p:sp>
      <p:sp>
        <p:nvSpPr>
          <p:cNvPr id="29" name="Roles and permissions icon circle"/>
          <p:cNvSpPr/>
          <p:nvPr/>
        </p:nvSpPr>
        <p:spPr>
          <a:xfrm>
            <a:off x="8321040" y="3931920"/>
            <a:ext cx="566928" cy="566928"/>
          </a:xfrm>
          <a:prstGeom prst="ellipse">
            <a:avLst/>
          </a:prstGeom>
          <a:solidFill>
            <a:srgbClr val="E6E7FD"/>
          </a:solidFill>
          <a:ln w="12700">
            <a:solidFill>
              <a:srgbClr val="E6E7FD"/>
            </a:solidFill>
            <a:prstDash val="solid"/>
          </a:ln>
        </p:spPr>
      </p:sp>
      <p:pic>
        <p:nvPicPr>
          <p:cNvPr id="30" name="Roles and permissions icon" descr="preencoded.png">    </p:cNvPr>
          <p:cNvPicPr>
            <a:picLocks noChangeAspect="1"/>
          </p:cNvPicPr>
          <p:nvPr/>
        </p:nvPicPr>
        <p:blipFill>
          <a:blip r:embed="rId6"/>
          <a:stretch>
            <a:fillRect/>
          </a:stretch>
        </p:blipFill>
        <p:spPr>
          <a:xfrm>
            <a:off x="8467344" y="4078224"/>
            <a:ext cx="274320" cy="274320"/>
          </a:xfrm>
          <a:prstGeom prst="rect">
            <a:avLst/>
          </a:prstGeom>
        </p:spPr>
      </p:pic>
      <p:sp>
        <p:nvSpPr>
          <p:cNvPr id="31" name="Roles and permissions heading"/>
          <p:cNvSpPr txBox="1"/>
          <p:nvPr/>
        </p:nvSpPr>
        <p:spPr>
          <a:xfrm>
            <a:off x="8321040" y="4617720"/>
            <a:ext cx="3017520" cy="365760"/>
          </a:xfrm>
          <a:prstGeom prst="rect">
            <a:avLst/>
          </a:prstGeom>
          <a:noFill/>
          <a:ln/>
        </p:spPr>
        <p:txBody>
          <a:bodyPr wrap="square" lIns="0" tIns="0" rIns="0" bIns="0" rtlCol="0" anchor="ctr"/>
          <a:lstStyle/>
          <a:p>
            <a:pPr indent="0" marL="0">
              <a:buNone/>
            </a:pPr>
            <a:r>
              <a:rPr lang="en-US" sz="1600" b="1" dirty="0">
                <a:solidFill>
                  <a:schemeClr val="tx1"/>
                </a:solidFill>
              </a:rPr>
              <a:t>Roles and permissions</a:t>
            </a:r>
            <a:endParaRPr lang="en-US" sz="1600" dirty="0"/>
          </a:p>
        </p:txBody>
      </p:sp>
      <p:sp>
        <p:nvSpPr>
          <p:cNvPr id="32" name="Roles and permissions text"/>
          <p:cNvSpPr txBox="1"/>
          <p:nvPr/>
        </p:nvSpPr>
        <p:spPr>
          <a:xfrm>
            <a:off x="8321040" y="4983480"/>
            <a:ext cx="3017520" cy="548640"/>
          </a:xfrm>
          <a:prstGeom prst="rect">
            <a:avLst/>
          </a:prstGeom>
          <a:noFill/>
          <a:ln/>
        </p:spPr>
        <p:txBody>
          <a:bodyPr wrap="square" lIns="0" tIns="0" rIns="0" bIns="0" rtlCol="0" anchor="t"/>
          <a:lstStyle/>
          <a:p>
            <a:pPr indent="0" marL="0">
              <a:buNone/>
            </a:pPr>
            <a:r>
              <a:rPr lang="en-US" sz="1300" dirty="0">
                <a:solidFill>
                  <a:srgbClr val="6B6F8E"/>
                </a:solidFill>
              </a:rPr>
              <a:t>Give each person only the powers they need</a:t>
            </a:r>
            <a:endParaRPr lang="en-US" sz="1300" dirty="0"/>
          </a:p>
        </p:txBody>
      </p:sp>
      <p:sp>
        <p:nvSpPr>
          <p:cNvPr id="25" name="Slide Number Placeholder 0"/>
          <p:cNvSpPr>
            <a:spLocks noGrp="1"/>
          </p:cNvSpPr>
          <p:nvPr>
            <p:ph type="sldNum" sz="quarter" idx="4294967295"/>
          </p:nvPr>
        </p:nvSpPr>
        <p:spPr>
          <a:xfrm>
            <a:off x="11155680" y="6336792"/>
            <a:ext cx="502920" cy="292608"/>
          </a:xfrm>
          <a:prstGeom prst="rect">
            <a:avLst/>
          </a:prstGeom>
          <a:extLst>
            <a:ext uri="{C572A759-6A51-4108-AA02-DFA0A04FC94B}">
              <ma14:wrappingTextBoxFlag xmlns:ma14="http://schemas.microsoft.com/office/mac/drawingml/2011/main" val="0"/>
            </a:ext>
          </a:extLst>
        </p:spPr>
        <p:txBody>
          <a:bodyPr/>
          <a:lstStyle>
            <a:lvl1pPr>
              <a:defRPr sz="1000">
                <a:solidFill>
                  <a:srgbClr val="6B6F8E"/>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685800"/>
          </a:xfrm>
          <a:prstGeom prst="rect">
            <a:avLst/>
          </a:prstGeom>
          <a:noFill/>
          <a:ln/>
        </p:spPr>
        <p:txBody>
          <a:bodyPr wrap="square" lIns="0" tIns="0" rIns="0" bIns="0" rtlCol="0" anchor="ctr"/>
          <a:lstStyle/>
          <a:p>
            <a:pPr algn="l" indent="0" marL="0">
              <a:buNone/>
            </a:pPr>
            <a:r>
              <a:rPr lang="en-US" sz="3200" b="1" dirty="0">
                <a:solidFill>
                  <a:schemeClr val="tx1"/>
                </a:solidFill>
              </a:rPr>
              <a:t>Start free in three steps</a:t>
            </a:r>
            <a:endParaRPr lang="en-US" sz="3200" dirty="0"/>
          </a:p>
        </p:txBody>
      </p:sp>
      <p:sp>
        <p:nvSpPr>
          <p:cNvPr id="3" name="step 1 circle"/>
          <p:cNvSpPr/>
          <p:nvPr/>
        </p:nvSpPr>
        <p:spPr>
          <a:xfrm>
            <a:off x="548640" y="1600200"/>
            <a:ext cx="822960" cy="822960"/>
          </a:xfrm>
          <a:prstGeom prst="ellipse">
            <a:avLst/>
          </a:prstGeom>
          <a:solidFill>
            <a:schemeClr val="accent1"/>
          </a:solidFill>
          <a:ln w="12700">
            <a:solidFill>
              <a:schemeClr val="accent1"/>
            </a:solidFill>
            <a:prstDash val="solid"/>
          </a:ln>
        </p:spPr>
      </p:sp>
      <p:sp>
        <p:nvSpPr>
          <p:cNvPr id="4" name="step 1 number"/>
          <p:cNvSpPr txBox="1"/>
          <p:nvPr/>
        </p:nvSpPr>
        <p:spPr>
          <a:xfrm>
            <a:off x="548640" y="1600200"/>
            <a:ext cx="822960" cy="822960"/>
          </a:xfrm>
          <a:prstGeom prst="rect">
            <a:avLst/>
          </a:prstGeom>
          <a:noFill/>
          <a:ln/>
        </p:spPr>
        <p:txBody>
          <a:bodyPr wrap="square" lIns="0" tIns="0" rIns="0" bIns="0" rtlCol="0" anchor="ctr"/>
          <a:lstStyle/>
          <a:p>
            <a:pPr algn="ctr" indent="0" marL="0">
              <a:buNone/>
            </a:pPr>
            <a:r>
              <a:rPr lang="en-US" sz="3000" b="1" dirty="0">
                <a:solidFill>
                  <a:schemeClr val="bg1"/>
                </a:solidFill>
              </a:rPr>
              <a:t>1</a:t>
            </a:r>
            <a:endParaRPr lang="en-US" sz="3000" dirty="0"/>
          </a:p>
        </p:txBody>
      </p:sp>
      <p:sp>
        <p:nvSpPr>
          <p:cNvPr id="5" name="step 1 connector"/>
          <p:cNvSpPr/>
          <p:nvPr/>
        </p:nvSpPr>
        <p:spPr>
          <a:xfrm>
            <a:off x="1508760" y="2011680"/>
            <a:ext cx="2651760" cy="0"/>
          </a:xfrm>
          <a:prstGeom prst="line">
            <a:avLst/>
          </a:prstGeom>
          <a:noFill/>
          <a:ln w="19050">
            <a:solidFill>
              <a:srgbClr val="C7CAF0"/>
            </a:solidFill>
            <a:prstDash val="dash"/>
          </a:ln>
        </p:spPr>
      </p:sp>
      <p:sp>
        <p:nvSpPr>
          <p:cNvPr id="6" name="step 1 title"/>
          <p:cNvSpPr txBox="1"/>
          <p:nvPr/>
        </p:nvSpPr>
        <p:spPr>
          <a:xfrm>
            <a:off x="548640" y="2651760"/>
            <a:ext cx="3383280" cy="457200"/>
          </a:xfrm>
          <a:prstGeom prst="rect">
            <a:avLst/>
          </a:prstGeom>
          <a:noFill/>
          <a:ln/>
        </p:spPr>
        <p:txBody>
          <a:bodyPr wrap="square" lIns="0" tIns="0" rIns="0" bIns="0" rtlCol="0" anchor="ctr"/>
          <a:lstStyle/>
          <a:p>
            <a:pPr indent="0" marL="0">
              <a:buNone/>
            </a:pPr>
            <a:r>
              <a:rPr lang="en-US" sz="2000" b="1" dirty="0">
                <a:solidFill>
                  <a:schemeClr val="tx1"/>
                </a:solidFill>
              </a:rPr>
              <a:t>Register your company</a:t>
            </a:r>
            <a:endParaRPr lang="en-US" sz="2000" dirty="0"/>
          </a:p>
        </p:txBody>
      </p:sp>
      <p:sp>
        <p:nvSpPr>
          <p:cNvPr id="7" name="step 1 text"/>
          <p:cNvSpPr txBox="1"/>
          <p:nvPr/>
        </p:nvSpPr>
        <p:spPr>
          <a:xfrm>
            <a:off x="548640" y="3154680"/>
            <a:ext cx="3291840" cy="914400"/>
          </a:xfrm>
          <a:prstGeom prst="rect">
            <a:avLst/>
          </a:prstGeom>
          <a:noFill/>
          <a:ln/>
        </p:spPr>
        <p:txBody>
          <a:bodyPr wrap="square" lIns="0" tIns="0" rIns="0" bIns="0" rtlCol="0" anchor="t"/>
          <a:lstStyle/>
          <a:p>
            <a:pPr indent="0" marL="0">
              <a:buNone/>
            </a:pPr>
            <a:r>
              <a:rPr lang="en-US" sz="1500" dirty="0">
                <a:solidFill>
                  <a:srgbClr val="6B6F8E"/>
                </a:solidFill>
              </a:rPr>
              <a:t>A short form — your workspace is ready in about a minute. No payment details.</a:t>
            </a:r>
            <a:endParaRPr lang="en-US" sz="1500" dirty="0"/>
          </a:p>
        </p:txBody>
      </p:sp>
      <p:sp>
        <p:nvSpPr>
          <p:cNvPr id="8" name="step 2 circle"/>
          <p:cNvSpPr/>
          <p:nvPr/>
        </p:nvSpPr>
        <p:spPr>
          <a:xfrm>
            <a:off x="4297680" y="1600200"/>
            <a:ext cx="822960" cy="822960"/>
          </a:xfrm>
          <a:prstGeom prst="ellipse">
            <a:avLst/>
          </a:prstGeom>
          <a:solidFill>
            <a:schemeClr val="accent1"/>
          </a:solidFill>
          <a:ln w="12700">
            <a:solidFill>
              <a:schemeClr val="accent1"/>
            </a:solidFill>
            <a:prstDash val="solid"/>
          </a:ln>
        </p:spPr>
      </p:sp>
      <p:sp>
        <p:nvSpPr>
          <p:cNvPr id="9" name="step 2 number"/>
          <p:cNvSpPr txBox="1"/>
          <p:nvPr/>
        </p:nvSpPr>
        <p:spPr>
          <a:xfrm>
            <a:off x="4297680" y="1600200"/>
            <a:ext cx="822960" cy="822960"/>
          </a:xfrm>
          <a:prstGeom prst="rect">
            <a:avLst/>
          </a:prstGeom>
          <a:noFill/>
          <a:ln/>
        </p:spPr>
        <p:txBody>
          <a:bodyPr wrap="square" lIns="0" tIns="0" rIns="0" bIns="0" rtlCol="0" anchor="ctr"/>
          <a:lstStyle/>
          <a:p>
            <a:pPr algn="ctr" indent="0" marL="0">
              <a:buNone/>
            </a:pPr>
            <a:r>
              <a:rPr lang="en-US" sz="3000" b="1" dirty="0">
                <a:solidFill>
                  <a:schemeClr val="bg1"/>
                </a:solidFill>
              </a:rPr>
              <a:t>2</a:t>
            </a:r>
            <a:endParaRPr lang="en-US" sz="3000" dirty="0"/>
          </a:p>
        </p:txBody>
      </p:sp>
      <p:sp>
        <p:nvSpPr>
          <p:cNvPr id="10" name="step 2 connector"/>
          <p:cNvSpPr/>
          <p:nvPr/>
        </p:nvSpPr>
        <p:spPr>
          <a:xfrm>
            <a:off x="5257800" y="2011680"/>
            <a:ext cx="2651760" cy="0"/>
          </a:xfrm>
          <a:prstGeom prst="line">
            <a:avLst/>
          </a:prstGeom>
          <a:noFill/>
          <a:ln w="19050">
            <a:solidFill>
              <a:srgbClr val="C7CAF0"/>
            </a:solidFill>
            <a:prstDash val="dash"/>
          </a:ln>
        </p:spPr>
      </p:sp>
      <p:sp>
        <p:nvSpPr>
          <p:cNvPr id="11" name="step 2 title"/>
          <p:cNvSpPr txBox="1"/>
          <p:nvPr/>
        </p:nvSpPr>
        <p:spPr>
          <a:xfrm>
            <a:off x="4297680" y="2651760"/>
            <a:ext cx="3383280" cy="457200"/>
          </a:xfrm>
          <a:prstGeom prst="rect">
            <a:avLst/>
          </a:prstGeom>
          <a:noFill/>
          <a:ln/>
        </p:spPr>
        <p:txBody>
          <a:bodyPr wrap="square" lIns="0" tIns="0" rIns="0" bIns="0" rtlCol="0" anchor="ctr"/>
          <a:lstStyle/>
          <a:p>
            <a:pPr indent="0" marL="0">
              <a:buNone/>
            </a:pPr>
            <a:r>
              <a:rPr lang="en-US" sz="2000" b="1" dirty="0">
                <a:solidFill>
                  <a:schemeClr val="tx1"/>
                </a:solidFill>
              </a:rPr>
              <a:t>Add up to 10 staff</a:t>
            </a:r>
            <a:endParaRPr lang="en-US" sz="2000" dirty="0"/>
          </a:p>
        </p:txBody>
      </p:sp>
      <p:sp>
        <p:nvSpPr>
          <p:cNvPr id="12" name="step 2 text"/>
          <p:cNvSpPr txBox="1"/>
          <p:nvPr/>
        </p:nvSpPr>
        <p:spPr>
          <a:xfrm>
            <a:off x="4297680" y="3154680"/>
            <a:ext cx="3291840" cy="914400"/>
          </a:xfrm>
          <a:prstGeom prst="rect">
            <a:avLst/>
          </a:prstGeom>
          <a:noFill/>
          <a:ln/>
        </p:spPr>
        <p:txBody>
          <a:bodyPr wrap="square" lIns="0" tIns="0" rIns="0" bIns="0" rtlCol="0" anchor="t"/>
          <a:lstStyle/>
          <a:p>
            <a:pPr indent="0" marL="0">
              <a:buNone/>
            </a:pPr>
            <a:r>
              <a:rPr lang="en-US" sz="1500" dirty="0">
                <a:solidFill>
                  <a:srgbClr val="6B6F8E"/>
                </a:solidFill>
              </a:rPr>
              <a:t>Try attendance, leave, payroll and every other feature for 30 days.</a:t>
            </a:r>
            <a:endParaRPr lang="en-US" sz="1500" dirty="0"/>
          </a:p>
        </p:txBody>
      </p:sp>
      <p:sp>
        <p:nvSpPr>
          <p:cNvPr id="13" name="step 3 circle"/>
          <p:cNvSpPr/>
          <p:nvPr/>
        </p:nvSpPr>
        <p:spPr>
          <a:xfrm>
            <a:off x="8046720" y="1600200"/>
            <a:ext cx="822960" cy="822960"/>
          </a:xfrm>
          <a:prstGeom prst="ellipse">
            <a:avLst/>
          </a:prstGeom>
          <a:solidFill>
            <a:schemeClr val="accent2"/>
          </a:solidFill>
          <a:ln w="12700">
            <a:solidFill>
              <a:schemeClr val="accent2"/>
            </a:solidFill>
            <a:prstDash val="solid"/>
          </a:ln>
        </p:spPr>
      </p:sp>
      <p:sp>
        <p:nvSpPr>
          <p:cNvPr id="14" name="step 3 number"/>
          <p:cNvSpPr txBox="1"/>
          <p:nvPr/>
        </p:nvSpPr>
        <p:spPr>
          <a:xfrm>
            <a:off x="8046720" y="1600200"/>
            <a:ext cx="822960" cy="822960"/>
          </a:xfrm>
          <a:prstGeom prst="rect">
            <a:avLst/>
          </a:prstGeom>
          <a:noFill/>
          <a:ln/>
        </p:spPr>
        <p:txBody>
          <a:bodyPr wrap="square" lIns="0" tIns="0" rIns="0" bIns="0" rtlCol="0" anchor="ctr"/>
          <a:lstStyle/>
          <a:p>
            <a:pPr algn="ctr" indent="0" marL="0">
              <a:buNone/>
            </a:pPr>
            <a:r>
              <a:rPr lang="en-US" sz="3000" b="1" dirty="0">
                <a:solidFill>
                  <a:schemeClr val="tx2"/>
                </a:solidFill>
              </a:rPr>
              <a:t>3</a:t>
            </a:r>
            <a:endParaRPr lang="en-US" sz="3000" dirty="0"/>
          </a:p>
        </p:txBody>
      </p:sp>
      <p:sp>
        <p:nvSpPr>
          <p:cNvPr id="15" name="step 3 title"/>
          <p:cNvSpPr txBox="1"/>
          <p:nvPr/>
        </p:nvSpPr>
        <p:spPr>
          <a:xfrm>
            <a:off x="8046720" y="2651760"/>
            <a:ext cx="3383280" cy="457200"/>
          </a:xfrm>
          <a:prstGeom prst="rect">
            <a:avLst/>
          </a:prstGeom>
          <a:noFill/>
          <a:ln/>
        </p:spPr>
        <p:txBody>
          <a:bodyPr wrap="square" lIns="0" tIns="0" rIns="0" bIns="0" rtlCol="0" anchor="ctr"/>
          <a:lstStyle/>
          <a:p>
            <a:pPr indent="0" marL="0">
              <a:buNone/>
            </a:pPr>
            <a:r>
              <a:rPr lang="en-US" sz="2000" b="1" dirty="0">
                <a:solidFill>
                  <a:schemeClr val="tx1"/>
                </a:solidFill>
              </a:rPr>
              <a:t>Activate full access</a:t>
            </a:r>
            <a:endParaRPr lang="en-US" sz="2000" dirty="0"/>
          </a:p>
        </p:txBody>
      </p:sp>
      <p:sp>
        <p:nvSpPr>
          <p:cNvPr id="16" name="step 3 text"/>
          <p:cNvSpPr txBox="1"/>
          <p:nvPr/>
        </p:nvSpPr>
        <p:spPr>
          <a:xfrm>
            <a:off x="8046720" y="3154680"/>
            <a:ext cx="3291840" cy="914400"/>
          </a:xfrm>
          <a:prstGeom prst="rect">
            <a:avLst/>
          </a:prstGeom>
          <a:noFill/>
          <a:ln/>
        </p:spPr>
        <p:txBody>
          <a:bodyPr wrap="square" lIns="0" tIns="0" rIns="0" bIns="0" rtlCol="0" anchor="t"/>
          <a:lstStyle/>
          <a:p>
            <a:pPr indent="0" marL="0">
              <a:buNone/>
            </a:pPr>
            <a:r>
              <a:rPr lang="en-US" sz="1500" dirty="0">
                <a:solidFill>
                  <a:srgbClr val="6B6F8E"/>
                </a:solidFill>
              </a:rPr>
              <a:t>Press “Request activation” — we switch on unlimited staff and your data stays.</a:t>
            </a:r>
            <a:endParaRPr lang="en-US" sz="1500" dirty="0"/>
          </a:p>
        </p:txBody>
      </p:sp>
      <p:sp>
        <p:nvSpPr>
          <p:cNvPr id="17" name="trial call-out"/>
          <p:cNvSpPr/>
          <p:nvPr/>
        </p:nvSpPr>
        <p:spPr>
          <a:xfrm>
            <a:off x="548640" y="4480560"/>
            <a:ext cx="11064240" cy="1325880"/>
          </a:xfrm>
          <a:prstGeom prst="roundRect">
            <a:avLst>
              <a:gd name="adj" fmla="val 11034"/>
            </a:avLst>
          </a:prstGeom>
          <a:solidFill>
            <a:schemeClr val="tx2"/>
          </a:solidFill>
          <a:ln w="12700">
            <a:solidFill>
              <a:srgbClr val="0F1035"/>
            </a:solidFill>
            <a:prstDash val="solid"/>
          </a:ln>
        </p:spPr>
      </p:sp>
      <p:sp>
        <p:nvSpPr>
          <p:cNvPr id="18" name="trial call-out text"/>
          <p:cNvSpPr txBox="1"/>
          <p:nvPr/>
        </p:nvSpPr>
        <p:spPr>
          <a:xfrm>
            <a:off x="914400" y="4480560"/>
            <a:ext cx="7498080" cy="1325880"/>
          </a:xfrm>
          <a:prstGeom prst="rect">
            <a:avLst/>
          </a:prstGeom>
          <a:noFill/>
          <a:ln/>
        </p:spPr>
        <p:txBody>
          <a:bodyPr wrap="square" lIns="0" tIns="0" rIns="0" bIns="0" rtlCol="0" anchor="ctr"/>
          <a:lstStyle/>
          <a:p>
            <a:pPr indent="0" marL="0">
              <a:buNone/>
            </a:pPr>
            <a:r>
              <a:rPr lang="en-US" sz="2200" b="1" dirty="0">
                <a:solidFill>
                  <a:schemeClr val="bg1"/>
                </a:solidFill>
              </a:rPr>
              <a:t>Free for 30 days · up to 10 staff · no card needed</a:t>
            </a:r>
            <a:endParaRPr lang="en-US" sz="2200" dirty="0"/>
          </a:p>
          <a:p>
            <a:pPr indent="0" marL="0">
              <a:buNone/>
            </a:pPr>
            <a:r>
              <a:rPr lang="en-US" sz="1600" dirty="0">
                <a:solidFill>
                  <a:schemeClr val="accent2"/>
                </a:solidFill>
              </a:rPr>
              <a:t>hrms.techbeesoft.com/free-trial</a:t>
            </a:r>
            <a:endParaRPr lang="en-US" sz="2200" dirty="0"/>
          </a:p>
        </p:txBody>
      </p:sp>
      <p:sp>
        <p:nvSpPr>
          <p:cNvPr id="19" name="trial phone"/>
          <p:cNvSpPr txBox="1"/>
          <p:nvPr/>
        </p:nvSpPr>
        <p:spPr>
          <a:xfrm>
            <a:off x="8229600" y="4480560"/>
            <a:ext cx="3108960" cy="1325880"/>
          </a:xfrm>
          <a:prstGeom prst="rect">
            <a:avLst/>
          </a:prstGeom>
          <a:noFill/>
          <a:ln/>
        </p:spPr>
        <p:txBody>
          <a:bodyPr wrap="square" lIns="0" tIns="0" rIns="0" bIns="0" rtlCol="0" anchor="ctr"/>
          <a:lstStyle/>
          <a:p>
            <a:pPr algn="r" indent="0" marL="0">
              <a:buNone/>
            </a:pPr>
            <a:r>
              <a:rPr lang="en-US" sz="1300" dirty="0">
                <a:solidFill>
                  <a:srgbClr val="C7CCF7"/>
                </a:solidFill>
              </a:rPr>
              <a:t>Questions? Call or WhatsApp</a:t>
            </a:r>
            <a:endParaRPr lang="en-US" sz="1300" dirty="0"/>
          </a:p>
          <a:p>
            <a:pPr algn="r" indent="0" marL="0">
              <a:buNone/>
            </a:pPr>
            <a:r>
              <a:rPr lang="en-US" sz="2000" b="1" dirty="0">
                <a:solidFill>
                  <a:schemeClr val="bg1"/>
                </a:solidFill>
              </a:rPr>
              <a:t>+971 56 388 6329</a:t>
            </a:r>
            <a:endParaRPr lang="en-US" sz="1300" dirty="0"/>
          </a:p>
        </p:txBody>
      </p:sp>
      <p:sp>
        <p:nvSpPr>
          <p:cNvPr id="25" name="Slide Number Placeholder 0"/>
          <p:cNvSpPr>
            <a:spLocks noGrp="1"/>
          </p:cNvSpPr>
          <p:nvPr>
            <p:ph type="sldNum" sz="quarter" idx="4294967295"/>
          </p:nvPr>
        </p:nvSpPr>
        <p:spPr>
          <a:xfrm>
            <a:off x="11155680" y="6336792"/>
            <a:ext cx="502920" cy="292608"/>
          </a:xfrm>
          <a:prstGeom prst="rect">
            <a:avLst/>
          </a:prstGeom>
          <a:extLst>
            <a:ext uri="{C572A759-6A51-4108-AA02-DFA0A04FC94B}">
              <ma14:wrappingTextBoxFlag xmlns:ma14="http://schemas.microsoft.com/office/mac/drawingml/2011/main" val="0"/>
            </a:ext>
          </a:extLst>
        </p:spPr>
        <p:txBody>
          <a:bodyPr/>
          <a:lstStyle>
            <a:lvl1pPr>
              <a:defRPr sz="1000">
                <a:solidFill>
                  <a:srgbClr val="6B6F8E"/>
                </a:solidFil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pic>
        <p:nvPicPr>
          <p:cNvPr id="2" name="logo" descr="Techbeee logo">    </p:cNvPr>
          <p:cNvPicPr>
            <a:picLocks noChangeAspect="1"/>
          </p:cNvPicPr>
          <p:nvPr/>
        </p:nvPicPr>
        <p:blipFill>
          <a:blip r:embed="rId1"/>
          <a:stretch>
            <a:fillRect/>
          </a:stretch>
        </p:blipFill>
        <p:spPr>
          <a:xfrm>
            <a:off x="640080" y="685800"/>
            <a:ext cx="2929738" cy="548640"/>
          </a:xfrm>
          <a:prstGeom prst="rect">
            <a:avLst/>
          </a:prstGeom>
        </p:spPr>
      </p:pic>
      <p:sp>
        <p:nvSpPr>
          <p:cNvPr id="3" name="Text 0"/>
          <p:cNvSpPr/>
          <p:nvPr>
            <p:ph idx="100" type="title" hasCustomPrompt="1"/>
          </p:nvPr>
        </p:nvSpPr>
        <p:spPr>
          <a:xfrm>
            <a:off x="640080" y="1737360"/>
            <a:ext cx="5669280" cy="1188720"/>
          </a:xfrm>
          <a:prstGeom prst="rect">
            <a:avLst/>
          </a:prstGeom>
          <a:noFill/>
          <a:ln/>
        </p:spPr>
        <p:txBody>
          <a:bodyPr wrap="square" lIns="0" tIns="0" rIns="0" bIns="0" rtlCol="0" anchor="t"/>
          <a:lstStyle/>
          <a:p>
            <a:pPr algn="l" indent="0" marL="0">
              <a:buNone/>
            </a:pPr>
            <a:r>
              <a:rPr lang="en-US" sz="4000" b="1" dirty="0">
                <a:solidFill>
                  <a:schemeClr val="bg1"/>
                </a:solidFill>
              </a:rPr>
              <a:t>Let’s get your team on Techbeee HRMS</a:t>
            </a:r>
            <a:endParaRPr lang="en-US" sz="4000" dirty="0"/>
          </a:p>
        </p:txBody>
      </p:sp>
      <p:sp>
        <p:nvSpPr>
          <p:cNvPr id="4" name="company line"/>
          <p:cNvSpPr txBox="1"/>
          <p:nvPr/>
        </p:nvSpPr>
        <p:spPr>
          <a:xfrm>
            <a:off x="640080" y="3017520"/>
            <a:ext cx="5486400" cy="457200"/>
          </a:xfrm>
          <a:prstGeom prst="rect">
            <a:avLst/>
          </a:prstGeom>
          <a:noFill/>
          <a:ln/>
        </p:spPr>
        <p:txBody>
          <a:bodyPr wrap="square" lIns="0" tIns="0" rIns="0" bIns="0" rtlCol="0" anchor="ctr"/>
          <a:lstStyle/>
          <a:p>
            <a:pPr indent="0" marL="0">
              <a:buNone/>
            </a:pPr>
            <a:r>
              <a:rPr lang="en-US" sz="1600" dirty="0">
                <a:solidFill>
                  <a:srgbClr val="C7CCF7"/>
                </a:solidFill>
              </a:rPr>
              <a:t>Techbeee Technology — software solutions company in Dubai, UAE.</a:t>
            </a:r>
            <a:endParaRPr lang="en-US" sz="1600" dirty="0"/>
          </a:p>
        </p:txBody>
      </p:sp>
      <p:sp>
        <p:nvSpPr>
          <p:cNvPr id="5" name="Phone &amp; WhatsApp circle"/>
          <p:cNvSpPr/>
          <p:nvPr/>
        </p:nvSpPr>
        <p:spPr>
          <a:xfrm>
            <a:off x="6903720" y="914400"/>
            <a:ext cx="566928" cy="566928"/>
          </a:xfrm>
          <a:prstGeom prst="ellipse">
            <a:avLst/>
          </a:prstGeom>
          <a:solidFill>
            <a:srgbClr val="1C1F5C"/>
          </a:solidFill>
          <a:ln w="9525">
            <a:solidFill>
              <a:srgbClr val="3B3F9A"/>
            </a:solidFill>
            <a:prstDash val="solid"/>
          </a:ln>
        </p:spPr>
      </p:sp>
      <p:pic>
        <p:nvPicPr>
          <p:cNvPr id="6" name="Phone &amp; WhatsApp icon" descr="preencoded.png">    </p:cNvPr>
          <p:cNvPicPr>
            <a:picLocks noChangeAspect="1"/>
          </p:cNvPicPr>
          <p:nvPr/>
        </p:nvPicPr>
        <p:blipFill>
          <a:blip r:embed="rId2"/>
          <a:stretch>
            <a:fillRect/>
          </a:stretch>
        </p:blipFill>
        <p:spPr>
          <a:xfrm>
            <a:off x="7050024" y="1060704"/>
            <a:ext cx="274320" cy="274320"/>
          </a:xfrm>
          <a:prstGeom prst="rect">
            <a:avLst/>
          </a:prstGeom>
        </p:spPr>
      </p:pic>
      <p:sp>
        <p:nvSpPr>
          <p:cNvPr id="7" name="Phone &amp; WhatsApp text"/>
          <p:cNvSpPr txBox="1"/>
          <p:nvPr/>
        </p:nvSpPr>
        <p:spPr>
          <a:xfrm>
            <a:off x="7680960" y="859536"/>
            <a:ext cx="4343400" cy="713232"/>
          </a:xfrm>
          <a:prstGeom prst="rect">
            <a:avLst/>
          </a:prstGeom>
          <a:noFill/>
          <a:ln/>
        </p:spPr>
        <p:txBody>
          <a:bodyPr wrap="square" lIns="0" tIns="0" rIns="0" bIns="0" rtlCol="0" anchor="ctr"/>
          <a:lstStyle/>
          <a:p>
            <a:pPr indent="0" marL="0">
              <a:buNone/>
            </a:pPr>
            <a:r>
              <a:rPr lang="en-US" sz="1200" dirty="0">
                <a:solidFill>
                  <a:srgbClr val="C7CCF7"/>
                </a:solidFill>
              </a:rPr>
              <a:t>Phone &amp; WhatsApp</a:t>
            </a:r>
            <a:endParaRPr lang="en-US" sz="1200" dirty="0"/>
          </a:p>
          <a:p>
            <a:pPr indent="0" marL="0">
              <a:buNone/>
            </a:pPr>
            <a:r>
              <a:rPr lang="en-US" sz="1700" b="1" dirty="0">
                <a:solidFill>
                  <a:schemeClr val="bg1"/>
                </a:solidFill>
              </a:rPr>
              <a:t>+971 56 388 6329</a:t>
            </a:r>
            <a:endParaRPr lang="en-US" sz="1200" dirty="0"/>
          </a:p>
        </p:txBody>
      </p:sp>
      <p:sp>
        <p:nvSpPr>
          <p:cNvPr id="8" name="Email circle"/>
          <p:cNvSpPr/>
          <p:nvPr/>
        </p:nvSpPr>
        <p:spPr>
          <a:xfrm>
            <a:off x="6903720" y="1847088"/>
            <a:ext cx="566928" cy="566928"/>
          </a:xfrm>
          <a:prstGeom prst="ellipse">
            <a:avLst/>
          </a:prstGeom>
          <a:solidFill>
            <a:srgbClr val="1C1F5C"/>
          </a:solidFill>
          <a:ln w="9525">
            <a:solidFill>
              <a:srgbClr val="3B3F9A"/>
            </a:solidFill>
            <a:prstDash val="solid"/>
          </a:ln>
        </p:spPr>
      </p:sp>
      <p:pic>
        <p:nvPicPr>
          <p:cNvPr id="9" name="Email icon" descr="preencoded.png">    </p:cNvPr>
          <p:cNvPicPr>
            <a:picLocks noChangeAspect="1"/>
          </p:cNvPicPr>
          <p:nvPr/>
        </p:nvPicPr>
        <p:blipFill>
          <a:blip r:embed="rId3"/>
          <a:stretch>
            <a:fillRect/>
          </a:stretch>
        </p:blipFill>
        <p:spPr>
          <a:xfrm>
            <a:off x="7050024" y="1993392"/>
            <a:ext cx="274320" cy="274320"/>
          </a:xfrm>
          <a:prstGeom prst="rect">
            <a:avLst/>
          </a:prstGeom>
        </p:spPr>
      </p:pic>
      <p:sp>
        <p:nvSpPr>
          <p:cNvPr id="10" name="Email text"/>
          <p:cNvSpPr txBox="1"/>
          <p:nvPr/>
        </p:nvSpPr>
        <p:spPr>
          <a:xfrm>
            <a:off x="7680960" y="1792224"/>
            <a:ext cx="4343400" cy="713232"/>
          </a:xfrm>
          <a:prstGeom prst="rect">
            <a:avLst/>
          </a:prstGeom>
          <a:noFill/>
          <a:ln/>
        </p:spPr>
        <p:txBody>
          <a:bodyPr wrap="square" lIns="0" tIns="0" rIns="0" bIns="0" rtlCol="0" anchor="ctr"/>
          <a:lstStyle/>
          <a:p>
            <a:pPr indent="0" marL="0">
              <a:buNone/>
            </a:pPr>
            <a:r>
              <a:rPr lang="en-US" sz="1200" dirty="0">
                <a:solidFill>
                  <a:srgbClr val="C7CCF7"/>
                </a:solidFill>
              </a:rPr>
              <a:t>Email</a:t>
            </a:r>
            <a:endParaRPr lang="en-US" sz="1200" dirty="0"/>
          </a:p>
          <a:p>
            <a:pPr indent="0" marL="0">
              <a:buNone/>
            </a:pPr>
            <a:r>
              <a:rPr lang="en-US" sz="1700" b="1" dirty="0">
                <a:solidFill>
                  <a:schemeClr val="bg1"/>
                </a:solidFill>
              </a:rPr>
              <a:t>support@techbeesoft.com</a:t>
            </a:r>
            <a:endParaRPr lang="en-US" sz="1200" dirty="0"/>
          </a:p>
        </p:txBody>
      </p:sp>
      <p:sp>
        <p:nvSpPr>
          <p:cNvPr id="11" name="Website circle"/>
          <p:cNvSpPr/>
          <p:nvPr/>
        </p:nvSpPr>
        <p:spPr>
          <a:xfrm>
            <a:off x="6903720" y="2779776"/>
            <a:ext cx="566928" cy="566928"/>
          </a:xfrm>
          <a:prstGeom prst="ellipse">
            <a:avLst/>
          </a:prstGeom>
          <a:solidFill>
            <a:srgbClr val="1C1F5C"/>
          </a:solidFill>
          <a:ln w="9525">
            <a:solidFill>
              <a:srgbClr val="3B3F9A"/>
            </a:solidFill>
            <a:prstDash val="solid"/>
          </a:ln>
        </p:spPr>
      </p:sp>
      <p:pic>
        <p:nvPicPr>
          <p:cNvPr id="12" name="Website icon" descr="preencoded.png">    </p:cNvPr>
          <p:cNvPicPr>
            <a:picLocks noChangeAspect="1"/>
          </p:cNvPicPr>
          <p:nvPr/>
        </p:nvPicPr>
        <p:blipFill>
          <a:blip r:embed="rId4"/>
          <a:stretch>
            <a:fillRect/>
          </a:stretch>
        </p:blipFill>
        <p:spPr>
          <a:xfrm>
            <a:off x="7050024" y="2926080"/>
            <a:ext cx="274320" cy="274320"/>
          </a:xfrm>
          <a:prstGeom prst="rect">
            <a:avLst/>
          </a:prstGeom>
        </p:spPr>
      </p:pic>
      <p:sp>
        <p:nvSpPr>
          <p:cNvPr id="13" name="Website text"/>
          <p:cNvSpPr txBox="1"/>
          <p:nvPr/>
        </p:nvSpPr>
        <p:spPr>
          <a:xfrm>
            <a:off x="7680960" y="2724912"/>
            <a:ext cx="4343400" cy="713232"/>
          </a:xfrm>
          <a:prstGeom prst="rect">
            <a:avLst/>
          </a:prstGeom>
          <a:noFill/>
          <a:ln/>
        </p:spPr>
        <p:txBody>
          <a:bodyPr wrap="square" lIns="0" tIns="0" rIns="0" bIns="0" rtlCol="0" anchor="ctr"/>
          <a:lstStyle/>
          <a:p>
            <a:pPr indent="0" marL="0">
              <a:buNone/>
            </a:pPr>
            <a:r>
              <a:rPr lang="en-US" sz="1200" dirty="0">
                <a:solidFill>
                  <a:srgbClr val="C7CCF7"/>
                </a:solidFill>
              </a:rPr>
              <a:t>Website</a:t>
            </a:r>
            <a:endParaRPr lang="en-US" sz="1200" dirty="0"/>
          </a:p>
          <a:p>
            <a:pPr indent="0" marL="0">
              <a:buNone/>
            </a:pPr>
            <a:r>
              <a:rPr lang="en-US" sz="1700" b="1" dirty="0">
                <a:solidFill>
                  <a:schemeClr val="bg1"/>
                </a:solidFill>
              </a:rPr>
              <a:t>techbeesoft.com</a:t>
            </a:r>
            <a:endParaRPr lang="en-US" sz="1200" dirty="0"/>
          </a:p>
        </p:txBody>
      </p:sp>
      <p:sp>
        <p:nvSpPr>
          <p:cNvPr id="14" name="Start a free trial circle"/>
          <p:cNvSpPr/>
          <p:nvPr/>
        </p:nvSpPr>
        <p:spPr>
          <a:xfrm>
            <a:off x="6903720" y="3712464"/>
            <a:ext cx="566928" cy="566928"/>
          </a:xfrm>
          <a:prstGeom prst="ellipse">
            <a:avLst/>
          </a:prstGeom>
          <a:solidFill>
            <a:srgbClr val="1C1F5C"/>
          </a:solidFill>
          <a:ln w="9525">
            <a:solidFill>
              <a:srgbClr val="3B3F9A"/>
            </a:solidFill>
            <a:prstDash val="solid"/>
          </a:ln>
        </p:spPr>
      </p:sp>
      <p:pic>
        <p:nvPicPr>
          <p:cNvPr id="15" name="Start a free trial icon" descr="preencoded.png">    </p:cNvPr>
          <p:cNvPicPr>
            <a:picLocks noChangeAspect="1"/>
          </p:cNvPicPr>
          <p:nvPr/>
        </p:nvPicPr>
        <p:blipFill>
          <a:blip r:embed="rId5"/>
          <a:stretch>
            <a:fillRect/>
          </a:stretch>
        </p:blipFill>
        <p:spPr>
          <a:xfrm>
            <a:off x="7050024" y="3858768"/>
            <a:ext cx="274320" cy="274320"/>
          </a:xfrm>
          <a:prstGeom prst="rect">
            <a:avLst/>
          </a:prstGeom>
        </p:spPr>
      </p:pic>
      <p:sp>
        <p:nvSpPr>
          <p:cNvPr id="16" name="Start a free trial text"/>
          <p:cNvSpPr txBox="1"/>
          <p:nvPr/>
        </p:nvSpPr>
        <p:spPr>
          <a:xfrm>
            <a:off x="7680960" y="3657600"/>
            <a:ext cx="4343400" cy="713232"/>
          </a:xfrm>
          <a:prstGeom prst="rect">
            <a:avLst/>
          </a:prstGeom>
          <a:noFill/>
          <a:ln/>
        </p:spPr>
        <p:txBody>
          <a:bodyPr wrap="square" lIns="0" tIns="0" rIns="0" bIns="0" rtlCol="0" anchor="ctr"/>
          <a:lstStyle/>
          <a:p>
            <a:pPr indent="0" marL="0">
              <a:buNone/>
            </a:pPr>
            <a:r>
              <a:rPr lang="en-US" sz="1200" dirty="0">
                <a:solidFill>
                  <a:srgbClr val="C7CCF7"/>
                </a:solidFill>
              </a:rPr>
              <a:t>Start a free trial</a:t>
            </a:r>
            <a:endParaRPr lang="en-US" sz="1200" dirty="0"/>
          </a:p>
          <a:p>
            <a:pPr indent="0" marL="0">
              <a:buNone/>
            </a:pPr>
            <a:r>
              <a:rPr lang="en-US" sz="1700" b="1" dirty="0">
                <a:solidFill>
                  <a:schemeClr val="bg1"/>
                </a:solidFill>
              </a:rPr>
              <a:t>hrms.techbeesoft.com/free-trial</a:t>
            </a:r>
            <a:endParaRPr lang="en-US" sz="1200" dirty="0"/>
          </a:p>
        </p:txBody>
      </p:sp>
      <p:sp>
        <p:nvSpPr>
          <p:cNvPr id="17" name="Office circle"/>
          <p:cNvSpPr/>
          <p:nvPr/>
        </p:nvSpPr>
        <p:spPr>
          <a:xfrm>
            <a:off x="6903720" y="4645152"/>
            <a:ext cx="566928" cy="566928"/>
          </a:xfrm>
          <a:prstGeom prst="ellipse">
            <a:avLst/>
          </a:prstGeom>
          <a:solidFill>
            <a:srgbClr val="1C1F5C"/>
          </a:solidFill>
          <a:ln w="9525">
            <a:solidFill>
              <a:srgbClr val="3B3F9A"/>
            </a:solidFill>
            <a:prstDash val="solid"/>
          </a:ln>
        </p:spPr>
      </p:sp>
      <p:pic>
        <p:nvPicPr>
          <p:cNvPr id="18" name="Office icon" descr="preencoded.png">    </p:cNvPr>
          <p:cNvPicPr>
            <a:picLocks noChangeAspect="1"/>
          </p:cNvPicPr>
          <p:nvPr/>
        </p:nvPicPr>
        <p:blipFill>
          <a:blip r:embed="rId6"/>
          <a:stretch>
            <a:fillRect/>
          </a:stretch>
        </p:blipFill>
        <p:spPr>
          <a:xfrm>
            <a:off x="7050024" y="4791456"/>
            <a:ext cx="274320" cy="274320"/>
          </a:xfrm>
          <a:prstGeom prst="rect">
            <a:avLst/>
          </a:prstGeom>
        </p:spPr>
      </p:pic>
      <p:sp>
        <p:nvSpPr>
          <p:cNvPr id="19" name="Office text"/>
          <p:cNvSpPr txBox="1"/>
          <p:nvPr/>
        </p:nvSpPr>
        <p:spPr>
          <a:xfrm>
            <a:off x="7680960" y="4590288"/>
            <a:ext cx="4343400" cy="713232"/>
          </a:xfrm>
          <a:prstGeom prst="rect">
            <a:avLst/>
          </a:prstGeom>
          <a:noFill/>
          <a:ln/>
        </p:spPr>
        <p:txBody>
          <a:bodyPr wrap="square" lIns="0" tIns="0" rIns="0" bIns="0" rtlCol="0" anchor="ctr"/>
          <a:lstStyle/>
          <a:p>
            <a:pPr indent="0" marL="0">
              <a:buNone/>
            </a:pPr>
            <a:r>
              <a:rPr lang="en-US" sz="1200" dirty="0">
                <a:solidFill>
                  <a:srgbClr val="C7CCF7"/>
                </a:solidFill>
              </a:rPr>
              <a:t>Office</a:t>
            </a:r>
            <a:endParaRPr lang="en-US" sz="1200" dirty="0"/>
          </a:p>
          <a:p>
            <a:pPr indent="0" marL="0">
              <a:buNone/>
            </a:pPr>
            <a:r>
              <a:rPr lang="en-US" sz="1400" b="1" dirty="0">
                <a:solidFill>
                  <a:schemeClr val="bg1"/>
                </a:solidFill>
              </a:rPr>
              <a:t>Hor Al Anz, Dubai, United Arab Emirates · P.O. Box 231525</a:t>
            </a:r>
            <a:endParaRPr lang="en-US" sz="1200" dirty="0"/>
          </a:p>
        </p:txBody>
      </p:sp>
      <p:sp>
        <p:nvSpPr>
          <p:cNvPr id="20" name="license"/>
          <p:cNvSpPr txBox="1"/>
          <p:nvPr/>
        </p:nvSpPr>
        <p:spPr>
          <a:xfrm>
            <a:off x="640080" y="6172200"/>
            <a:ext cx="5486400" cy="320040"/>
          </a:xfrm>
          <a:prstGeom prst="rect">
            <a:avLst/>
          </a:prstGeom>
          <a:noFill/>
          <a:ln/>
        </p:spPr>
        <p:txBody>
          <a:bodyPr wrap="square" lIns="0" tIns="0" rIns="0" bIns="0" rtlCol="0" anchor="ctr"/>
          <a:lstStyle/>
          <a:p>
            <a:pPr indent="0" marL="0">
              <a:buNone/>
            </a:pPr>
            <a:r>
              <a:rPr lang="en-US" sz="1100" dirty="0">
                <a:solidFill>
                  <a:srgbClr val="C7CCF7"/>
                </a:solidFill>
              </a:rPr>
              <a:t>Dubai DET E-Trader License No. 1514620</a:t>
            </a:r>
            <a:endParaRPr lang="en-US" sz="1100" dirty="0"/>
          </a:p>
        </p:txBody>
      </p:sp>
    </p:spTree>
  </p:cSld>
  <p:clrMapOvr>
    <a:masterClrMapping/>
  </p:clrMapOvr>
</p:sld>
</file>

<file path=ppt/theme/theme1.xml><?xml version="1.0" encoding="utf-8"?>
<a:theme xmlns:a="http://schemas.openxmlformats.org/drawingml/2006/main" name="Techbeee">
  <a:themeElements>
    <a:clrScheme name="Techbeee">
      <a:dk1>
        <a:srgbClr val="1F2340"/>
      </a:dk1>
      <a:lt1>
        <a:srgbClr val="FFFFFF"/>
      </a:lt1>
      <a:dk2>
        <a:srgbClr val="0F1035"/>
      </a:dk2>
      <a:lt2>
        <a:srgbClr val="F3F4FB"/>
      </a:lt2>
      <a:accent1>
        <a:srgbClr val="5B5FEF"/>
      </a:accent1>
      <a:accent2>
        <a:srgbClr val="22D3EE"/>
      </a:accent2>
      <a:accent3>
        <a:srgbClr val="A78BFA"/>
      </a:accent3>
      <a:accent4>
        <a:srgbClr val="10B981"/>
      </a:accent4>
      <a:accent5>
        <a:srgbClr val="F59E0B"/>
      </a:accent5>
      <a:accent6>
        <a:srgbClr val="EF4444"/>
      </a:accent6>
      <a:hlink>
        <a:srgbClr val="5B5FEF"/>
      </a:hlink>
      <a:folHlink>
        <a:srgbClr val="7C3AED"/>
      </a:folHlink>
    </a:clrScheme>
    <a:fontScheme name="Techbeee">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24</Slides>
  <Notes>24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Company>Techbeee Technology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Techbeee HRMS</dc:title>
  <dc:subject>HR &amp; payroll software for UAE companies</dc:subject>
  <dc:creator>Techbeee Technology</dc:creator>
  <cp:lastModifiedBy>Techbeee Technology</cp:lastModifiedBy>
  <cp:revision>1</cp:revision>
  <dcterms:created xsi:type="dcterms:W3CDTF">2026-10-23T10:28:30Z</dcterms:created>
  <dcterms:modified xsi:type="dcterms:W3CDTF">2026-10-23T10:28:30Z</dcterms:modified>
</cp:coreProperties>
</file>